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71" r:id="rId4"/>
    <p:sldId id="258" r:id="rId5"/>
    <p:sldId id="264" r:id="rId6"/>
    <p:sldId id="270" r:id="rId7"/>
    <p:sldId id="269" r:id="rId8"/>
    <p:sldId id="268" r:id="rId9"/>
    <p:sldId id="259" r:id="rId10"/>
    <p:sldId id="260" r:id="rId11"/>
    <p:sldId id="265" r:id="rId12"/>
    <p:sldId id="266"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D6B24469-CB64-4606-90B0-04BBE1942DC5}">
          <p14:sldIdLst>
            <p14:sldId id="256"/>
            <p14:sldId id="257"/>
            <p14:sldId id="271"/>
            <p14:sldId id="258"/>
            <p14:sldId id="264"/>
            <p14:sldId id="270"/>
            <p14:sldId id="269"/>
            <p14:sldId id="268"/>
            <p14:sldId id="259"/>
            <p14:sldId id="260"/>
          </p14:sldIdLst>
        </p14:section>
        <p14:section name="Untitled Section" id="{66DC054E-D2B4-492F-9644-BA702E648235}">
          <p14:sldIdLst>
            <p14:sldId id="265"/>
            <p14:sldId id="266"/>
            <p14:sldId id="26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8" d="100"/>
          <a:sy n="108" d="100"/>
        </p:scale>
        <p:origin x="78" y="-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B4046B6-F19E-436F-921D-98B1C9D4D43C}" type="datetimeFigureOut">
              <a:rPr lang="en-US" smtClean="0"/>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33057758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4046B6-F19E-436F-921D-98B1C9D4D43C}" type="datetimeFigureOut">
              <a:rPr lang="en-US" smtClean="0"/>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3419989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4046B6-F19E-436F-921D-98B1C9D4D43C}" type="datetimeFigureOut">
              <a:rPr lang="en-US" smtClean="0"/>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25268738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4046B6-F19E-436F-921D-98B1C9D4D43C}" type="datetimeFigureOut">
              <a:rPr lang="en-US" smtClean="0"/>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39732104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4046B6-F19E-436F-921D-98B1C9D4D43C}" type="datetimeFigureOut">
              <a:rPr lang="en-US" smtClean="0"/>
              <a:t>7/7/2024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8810573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B4046B6-F19E-436F-921D-98B1C9D4D43C}" type="datetimeFigureOut">
              <a:rPr lang="en-US" smtClean="0"/>
              <a:t>7/7/2024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12097314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4046B6-F19E-436F-921D-98B1C9D4D43C}" type="datetimeFigureOut">
              <a:rPr lang="en-US" smtClean="0"/>
              <a:t>7/7/2024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29957813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B4046B6-F19E-436F-921D-98B1C9D4D43C}" type="datetimeFigureOut">
              <a:rPr lang="en-US" smtClean="0"/>
              <a:t>7/7/2024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2507592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4046B6-F19E-436F-921D-98B1C9D4D43C}" type="datetimeFigureOut">
              <a:rPr lang="en-US" smtClean="0"/>
              <a:t>7/7/2024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796034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4046B6-F19E-436F-921D-98B1C9D4D43C}" type="datetimeFigureOut">
              <a:rPr lang="en-US" smtClean="0"/>
              <a:t>7/7/2024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392966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4046B6-F19E-436F-921D-98B1C9D4D43C}" type="datetimeFigureOut">
              <a:rPr lang="en-US" smtClean="0"/>
              <a:t>7/7/2024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61F7A6-35DF-4628-AD4D-FB0F2FEA3D62}" type="slidenum">
              <a:rPr lang="en-US" smtClean="0"/>
              <a:t>‹#›</a:t>
            </a:fld>
            <a:endParaRPr lang="en-US"/>
          </a:p>
        </p:txBody>
      </p:sp>
    </p:spTree>
    <p:extLst>
      <p:ext uri="{BB962C8B-B14F-4D97-AF65-F5344CB8AC3E}">
        <p14:creationId xmlns:p14="http://schemas.microsoft.com/office/powerpoint/2010/main" val="2439421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4046B6-F19E-436F-921D-98B1C9D4D43C}" type="datetimeFigureOut">
              <a:rPr lang="en-US" smtClean="0"/>
              <a:t>7/7/2024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61F7A6-35DF-4628-AD4D-FB0F2FEA3D62}" type="slidenum">
              <a:rPr lang="en-US" smtClean="0"/>
              <a:t>‹#›</a:t>
            </a:fld>
            <a:endParaRPr lang="en-US"/>
          </a:p>
        </p:txBody>
      </p:sp>
    </p:spTree>
    <p:extLst>
      <p:ext uri="{BB962C8B-B14F-4D97-AF65-F5344CB8AC3E}">
        <p14:creationId xmlns:p14="http://schemas.microsoft.com/office/powerpoint/2010/main" val="2556454753"/>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C9ED3E-0892-DB57-BD0F-B548D77B834E}"/>
              </a:ext>
            </a:extLst>
          </p:cNvPr>
          <p:cNvPicPr>
            <a:picLocks noChangeAspect="1"/>
          </p:cNvPicPr>
          <p:nvPr/>
        </p:nvPicPr>
        <p:blipFill>
          <a:blip r:embed="rId2"/>
          <a:stretch>
            <a:fillRect/>
          </a:stretch>
        </p:blipFill>
        <p:spPr>
          <a:xfrm rot="1870952">
            <a:off x="8836328" y="-1758952"/>
            <a:ext cx="9153222" cy="9003953"/>
          </a:xfrm>
          <a:prstGeom prst="rect">
            <a:avLst/>
          </a:prstGeom>
        </p:spPr>
      </p:pic>
      <p:sp>
        <p:nvSpPr>
          <p:cNvPr id="2" name="Title 1">
            <a:extLst>
              <a:ext uri="{FF2B5EF4-FFF2-40B4-BE49-F238E27FC236}">
                <a16:creationId xmlns:a16="http://schemas.microsoft.com/office/drawing/2014/main" id="{99C3770D-E2FE-AB4F-1155-64D731D2F8DD}"/>
              </a:ext>
            </a:extLst>
          </p:cNvPr>
          <p:cNvSpPr>
            <a:spLocks noGrp="1"/>
          </p:cNvSpPr>
          <p:nvPr>
            <p:ph type="ctrTitle"/>
          </p:nvPr>
        </p:nvSpPr>
        <p:spPr>
          <a:xfrm>
            <a:off x="1330308" y="2585757"/>
            <a:ext cx="9144000" cy="1100138"/>
          </a:xfrm>
          <a:effectLst>
            <a:outerShdw blurRad="50800" dist="38100" dir="2700000" algn="tl" rotWithShape="0">
              <a:schemeClr val="tx1">
                <a:alpha val="40000"/>
              </a:schemeClr>
            </a:outerShdw>
            <a:softEdge rad="127000"/>
          </a:effectLst>
          <a:scene3d>
            <a:camera prst="obliqueBottomLeft"/>
            <a:lightRig rig="threePt" dir="t"/>
          </a:scene3d>
        </p:spPr>
        <p:txBody>
          <a:bodyPr>
            <a:normAutofit/>
            <a:scene3d>
              <a:camera prst="orthographicFront"/>
              <a:lightRig rig="soft" dir="t">
                <a:rot lat="0" lon="0" rev="15600000"/>
              </a:lightRig>
            </a:scene3d>
            <a:sp3d extrusionH="57150" prstMaterial="softEdge">
              <a:bevelT w="25400" h="38100"/>
            </a:sp3d>
          </a:bodyPr>
          <a:lstStyle/>
          <a:p>
            <a:r>
              <a:rPr lang="en-US" b="1" dirty="0">
                <a:ln/>
                <a:solidFill>
                  <a:schemeClr val="accent4"/>
                </a:solidFill>
                <a:latin typeface="Swis721 BlkEx BT" panose="020B0907040502030204" pitchFamily="34" charset="0"/>
                <a:cs typeface="MV Boli" panose="02000500030200090000" pitchFamily="2" charset="0"/>
              </a:rPr>
              <a:t>WEB SCRAPING</a:t>
            </a:r>
          </a:p>
        </p:txBody>
      </p:sp>
      <p:sp>
        <p:nvSpPr>
          <p:cNvPr id="3" name="Subtitle 2">
            <a:extLst>
              <a:ext uri="{FF2B5EF4-FFF2-40B4-BE49-F238E27FC236}">
                <a16:creationId xmlns:a16="http://schemas.microsoft.com/office/drawing/2014/main" id="{F75DDA67-41E3-0D16-D35C-E1F2793DB66B}"/>
              </a:ext>
            </a:extLst>
          </p:cNvPr>
          <p:cNvSpPr>
            <a:spLocks noGrp="1"/>
          </p:cNvSpPr>
          <p:nvPr>
            <p:ph type="subTitle" idx="1"/>
          </p:nvPr>
        </p:nvSpPr>
        <p:spPr>
          <a:xfrm>
            <a:off x="2002105" y="3577335"/>
            <a:ext cx="2689134" cy="1253340"/>
          </a:xfrm>
        </p:spPr>
        <p:txBody>
          <a:bodyPr anchor="ctr">
            <a:normAutofit/>
          </a:bodyPr>
          <a:lstStyle/>
          <a:p>
            <a:pPr algn="l">
              <a:lnSpc>
                <a:spcPct val="50000"/>
              </a:lnSpc>
            </a:pPr>
            <a:endParaRPr lang="en-US" sz="16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endParaRPr>
          </a:p>
        </p:txBody>
      </p:sp>
    </p:spTree>
    <p:extLst>
      <p:ext uri="{BB962C8B-B14F-4D97-AF65-F5344CB8AC3E}">
        <p14:creationId xmlns:p14="http://schemas.microsoft.com/office/powerpoint/2010/main" val="2650339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204787" y="442912"/>
            <a:ext cx="11782425" cy="1325563"/>
          </a:xfrm>
        </p:spPr>
        <p:txBody>
          <a:bodyPr>
            <a:normAutofit/>
            <a:scene3d>
              <a:camera prst="orthographicFront"/>
              <a:lightRig rig="soft" dir="t">
                <a:rot lat="0" lon="0" rev="15600000"/>
              </a:lightRig>
            </a:scene3d>
            <a:sp3d extrusionH="57150" prstMaterial="softEdge">
              <a:bevelT w="25400" h="38100"/>
            </a:sp3d>
          </a:bodyPr>
          <a:lstStyle/>
          <a:p>
            <a:pPr algn="ctr"/>
            <a:r>
              <a:rPr lang="en-US"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NEED OF WEB SCRAPING</a:t>
            </a:r>
          </a:p>
        </p:txBody>
      </p:sp>
      <p:sp>
        <p:nvSpPr>
          <p:cNvPr id="3" name="Subtitle 2">
            <a:extLst>
              <a:ext uri="{FF2B5EF4-FFF2-40B4-BE49-F238E27FC236}">
                <a16:creationId xmlns:a16="http://schemas.microsoft.com/office/drawing/2014/main" id="{F75DDA67-41E3-0D16-D35C-E1F2793DB66B}"/>
              </a:ext>
            </a:extLst>
          </p:cNvPr>
          <p:cNvSpPr>
            <a:spLocks noGrp="1"/>
          </p:cNvSpPr>
          <p:nvPr>
            <p:ph idx="1"/>
          </p:nvPr>
        </p:nvSpPr>
        <p:spPr>
          <a:xfrm>
            <a:off x="838200" y="1768475"/>
            <a:ext cx="10515600" cy="4351338"/>
          </a:xfrm>
        </p:spPr>
        <p:txBody>
          <a:bodyPr>
            <a:normAutofit/>
          </a:bodyPr>
          <a:lstStyle/>
          <a:p>
            <a:pPr algn="just"/>
            <a:r>
              <a:rPr lang="en-US" sz="2000" b="1" i="0"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Efficiency: Automate data collection, saving time and effort compared to manual 		      methods.</a:t>
            </a:r>
          </a:p>
          <a:p>
            <a:pPr algn="just"/>
            <a:r>
              <a:rPr lang="en-US" sz="2000" b="1" i="0"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Cost-Effective: Collects data at a lower cost compared to purchasing pre-built datasets.</a:t>
            </a:r>
          </a:p>
          <a:p>
            <a:pPr algn="just"/>
            <a:r>
              <a:rPr lang="en-US" sz="2000" b="1" i="0"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Scalability: Can handle large volumes of data from multiple websites efficiently.</a:t>
            </a:r>
          </a:p>
          <a:p>
            <a:pPr algn="just"/>
            <a:r>
              <a:rPr lang="en-US" sz="2000" b="1" i="0"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Data Insights: Provides valuable data for market research, price comparison, and more</a:t>
            </a:r>
            <a:r>
              <a:rPr lang="en-US" sz="1800" b="1" i="0"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a:t>
            </a:r>
            <a:endParaRPr lang="en-US" sz="20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endParaRPr>
          </a:p>
        </p:txBody>
      </p:sp>
      <p:pic>
        <p:nvPicPr>
          <p:cNvPr id="4" name="Picture 2">
            <a:extLst>
              <a:ext uri="{FF2B5EF4-FFF2-40B4-BE49-F238E27FC236}">
                <a16:creationId xmlns:a16="http://schemas.microsoft.com/office/drawing/2014/main" id="{DD4F7EAF-966A-ACC4-9C66-9CB5D73BBE75}"/>
              </a:ext>
            </a:extLst>
          </p:cNvPr>
          <p:cNvPicPr>
            <a:picLocks noChangeAspect="1" noChangeArrowheads="1"/>
          </p:cNvPicPr>
          <p:nvPr/>
        </p:nvPicPr>
        <p:blipFill>
          <a:blip r:embed="rId2">
            <a:lum bright="70000" contrast="-70000"/>
            <a:alphaModFix amt="50000"/>
            <a:extLst>
              <a:ext uri="{28A0092B-C50C-407E-A947-70E740481C1C}">
                <a14:useLocalDpi xmlns:a14="http://schemas.microsoft.com/office/drawing/2010/main" val="0"/>
              </a:ext>
            </a:extLst>
          </a:blip>
          <a:srcRect/>
          <a:stretch>
            <a:fillRect/>
          </a:stretch>
        </p:blipFill>
        <p:spPr bwMode="auto">
          <a:xfrm rot="18477156">
            <a:off x="-4911213" y="3554361"/>
            <a:ext cx="9344025" cy="9192937"/>
          </a:xfrm>
          <a:prstGeom prst="rect">
            <a:avLst/>
          </a:prstGeom>
          <a:noFill/>
          <a:ln>
            <a:noFill/>
          </a:ln>
          <a:effectLst/>
        </p:spPr>
      </p:pic>
    </p:spTree>
    <p:extLst>
      <p:ext uri="{BB962C8B-B14F-4D97-AF65-F5344CB8AC3E}">
        <p14:creationId xmlns:p14="http://schemas.microsoft.com/office/powerpoint/2010/main" val="35275294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DD4F7EAF-966A-ACC4-9C66-9CB5D73BBE75}"/>
              </a:ext>
            </a:extLst>
          </p:cNvPr>
          <p:cNvPicPr>
            <a:picLocks noChangeAspect="1" noChangeArrowheads="1"/>
          </p:cNvPicPr>
          <p:nvPr/>
        </p:nvPicPr>
        <p:blipFill>
          <a:blip r:embed="rId2">
            <a:lum bright="70000" contrast="-70000"/>
            <a:alphaModFix amt="50000"/>
            <a:extLst>
              <a:ext uri="{28A0092B-C50C-407E-A947-70E740481C1C}">
                <a14:useLocalDpi xmlns:a14="http://schemas.microsoft.com/office/drawing/2010/main" val="0"/>
              </a:ext>
            </a:extLst>
          </a:blip>
          <a:srcRect/>
          <a:stretch>
            <a:fillRect/>
          </a:stretch>
        </p:blipFill>
        <p:spPr bwMode="auto">
          <a:xfrm rot="10011849">
            <a:off x="-6016113" y="-6322737"/>
            <a:ext cx="9344025" cy="9192937"/>
          </a:xfrm>
          <a:prstGeom prst="rect">
            <a:avLst/>
          </a:prstGeom>
          <a:noFill/>
          <a:ln>
            <a:noFill/>
          </a:ln>
          <a:effectLst/>
        </p:spPr>
      </p:pic>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838200" y="442912"/>
            <a:ext cx="11782425" cy="1325563"/>
          </a:xfrm>
        </p:spPr>
        <p:txBody>
          <a:bodyPr>
            <a:normAutofit/>
            <a:scene3d>
              <a:camera prst="orthographicFront"/>
              <a:lightRig rig="soft" dir="t">
                <a:rot lat="0" lon="0" rev="15600000"/>
              </a:lightRig>
            </a:scene3d>
            <a:sp3d extrusionH="57150" prstMaterial="softEdge">
              <a:bevelT w="25400" h="38100"/>
            </a:sp3d>
          </a:bodyPr>
          <a:lstStyle/>
          <a:p>
            <a:r>
              <a:rPr lang="en-US"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SCOPE</a:t>
            </a:r>
          </a:p>
        </p:txBody>
      </p:sp>
      <p:sp>
        <p:nvSpPr>
          <p:cNvPr id="3" name="Subtitle 2">
            <a:extLst>
              <a:ext uri="{FF2B5EF4-FFF2-40B4-BE49-F238E27FC236}">
                <a16:creationId xmlns:a16="http://schemas.microsoft.com/office/drawing/2014/main" id="{F75DDA67-41E3-0D16-D35C-E1F2793DB66B}"/>
              </a:ext>
            </a:extLst>
          </p:cNvPr>
          <p:cNvSpPr>
            <a:spLocks noGrp="1"/>
          </p:cNvSpPr>
          <p:nvPr>
            <p:ph idx="1"/>
          </p:nvPr>
        </p:nvSpPr>
        <p:spPr>
          <a:xfrm>
            <a:off x="838200" y="1768475"/>
            <a:ext cx="10515600" cy="4351338"/>
          </a:xfrm>
        </p:spPr>
        <p:txBody>
          <a:bodyPr>
            <a:normAutofit/>
          </a:bodyPr>
          <a:lstStyle/>
          <a:p>
            <a:pPr algn="just"/>
            <a:r>
              <a:rPr lang="en-US" sz="18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Data Variety: Web scraping isn't limited to text data. It can target and extract various information types from websites, including:</a:t>
            </a:r>
          </a:p>
          <a:p>
            <a:pPr marL="0" indent="0" algn="just">
              <a:buNone/>
            </a:pPr>
            <a:r>
              <a:rPr lang="en-US" sz="18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	Textual Content: Articles, product descriptions, reviews, social media posts, news headlines - 	the list goes on.</a:t>
            </a:r>
          </a:p>
          <a:p>
            <a:pPr marL="0" indent="0" algn="just">
              <a:buNone/>
            </a:pPr>
            <a:r>
              <a:rPr lang="en-US" sz="18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	Structured Data: Prices, ratings, stock information, financial data - any information 	presented in a well-defined format.</a:t>
            </a:r>
          </a:p>
          <a:p>
            <a:pPr marL="0" indent="0" algn="just">
              <a:buNone/>
            </a:pPr>
            <a:r>
              <a:rPr lang="en-US" sz="18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	Images 	and Multimedia: Scraping product images, videos, or other visual content from 	websites..</a:t>
            </a:r>
          </a:p>
          <a:p>
            <a:pPr algn="just"/>
            <a:r>
              <a:rPr lang="en-US" sz="20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Data Volume: Web scraping's true power lies in its ability to handle large datasets. Scrapers can efficiently collect information from a single website or crawl across numerous websites simultaneously, depending on your needs.</a:t>
            </a:r>
          </a:p>
          <a:p>
            <a:pPr algn="just"/>
            <a:r>
              <a:rPr lang="en-US" sz="20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Ethical Considerations: It's important to remember that the scope of web scraping should prioritize ethical practices. Always respect website terms of service, focusing on publicly available data and avoiding scraping private or confidential information.</a:t>
            </a:r>
          </a:p>
        </p:txBody>
      </p:sp>
    </p:spTree>
    <p:extLst>
      <p:ext uri="{BB962C8B-B14F-4D97-AF65-F5344CB8AC3E}">
        <p14:creationId xmlns:p14="http://schemas.microsoft.com/office/powerpoint/2010/main" val="7950709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sp>
        <p:nvSpPr>
          <p:cNvPr id="5" name="Rectangle 18">
            <a:extLst>
              <a:ext uri="{FF2B5EF4-FFF2-40B4-BE49-F238E27FC236}">
                <a16:creationId xmlns:a16="http://schemas.microsoft.com/office/drawing/2014/main" id="{FA830D15-53EC-9201-3852-88FB74E5FCBE}"/>
              </a:ext>
            </a:extLst>
          </p:cNvPr>
          <p:cNvSpPr/>
          <p:nvPr/>
        </p:nvSpPr>
        <p:spPr>
          <a:xfrm>
            <a:off x="4687425" y="2596950"/>
            <a:ext cx="19023101" cy="10018053"/>
          </a:xfrm>
          <a:custGeom>
            <a:avLst/>
            <a:gdLst>
              <a:gd name="connsiteX0" fmla="*/ 0 w 2356650"/>
              <a:gd name="connsiteY0" fmla="*/ 0 h 1217853"/>
              <a:gd name="connsiteX1" fmla="*/ 2356650 w 2356650"/>
              <a:gd name="connsiteY1" fmla="*/ 0 h 1217853"/>
              <a:gd name="connsiteX2" fmla="*/ 2356650 w 2356650"/>
              <a:gd name="connsiteY2" fmla="*/ 1217853 h 1217853"/>
              <a:gd name="connsiteX3" fmla="*/ 0 w 2356650"/>
              <a:gd name="connsiteY3" fmla="*/ 1217853 h 1217853"/>
              <a:gd name="connsiteX4" fmla="*/ 0 w 2356650"/>
              <a:gd name="connsiteY4" fmla="*/ 0 h 1217853"/>
              <a:gd name="connsiteX0" fmla="*/ 914400 w 3271050"/>
              <a:gd name="connsiteY0" fmla="*/ 0 h 1217853"/>
              <a:gd name="connsiteX1" fmla="*/ 3271050 w 3271050"/>
              <a:gd name="connsiteY1" fmla="*/ 0 h 1217853"/>
              <a:gd name="connsiteX2" fmla="*/ 3271050 w 3271050"/>
              <a:gd name="connsiteY2" fmla="*/ 1217853 h 1217853"/>
              <a:gd name="connsiteX3" fmla="*/ 0 w 3271050"/>
              <a:gd name="connsiteY3" fmla="*/ 1198803 h 1217853"/>
              <a:gd name="connsiteX4" fmla="*/ 914400 w 3271050"/>
              <a:gd name="connsiteY4" fmla="*/ 0 h 1217853"/>
              <a:gd name="connsiteX0" fmla="*/ 914400 w 3271050"/>
              <a:gd name="connsiteY0" fmla="*/ 0 h 1208328"/>
              <a:gd name="connsiteX1" fmla="*/ 3271050 w 3271050"/>
              <a:gd name="connsiteY1" fmla="*/ 0 h 1208328"/>
              <a:gd name="connsiteX2" fmla="*/ 2575725 w 3271050"/>
              <a:gd name="connsiteY2" fmla="*/ 1208328 h 1208328"/>
              <a:gd name="connsiteX3" fmla="*/ 0 w 3271050"/>
              <a:gd name="connsiteY3" fmla="*/ 1198803 h 1208328"/>
              <a:gd name="connsiteX4" fmla="*/ 914400 w 3271050"/>
              <a:gd name="connsiteY4" fmla="*/ 0 h 1208328"/>
              <a:gd name="connsiteX0" fmla="*/ 2352675 w 3271050"/>
              <a:gd name="connsiteY0" fmla="*/ 0 h 1598853"/>
              <a:gd name="connsiteX1" fmla="*/ 3271050 w 3271050"/>
              <a:gd name="connsiteY1" fmla="*/ 390525 h 1598853"/>
              <a:gd name="connsiteX2" fmla="*/ 2575725 w 3271050"/>
              <a:gd name="connsiteY2" fmla="*/ 1598853 h 1598853"/>
              <a:gd name="connsiteX3" fmla="*/ 0 w 3271050"/>
              <a:gd name="connsiteY3" fmla="*/ 1589328 h 1598853"/>
              <a:gd name="connsiteX4" fmla="*/ 2352675 w 3271050"/>
              <a:gd name="connsiteY4" fmla="*/ 0 h 1598853"/>
              <a:gd name="connsiteX0" fmla="*/ 2352675 w 5014125"/>
              <a:gd name="connsiteY0" fmla="*/ 0 h 4094403"/>
              <a:gd name="connsiteX1" fmla="*/ 3271050 w 5014125"/>
              <a:gd name="connsiteY1" fmla="*/ 390525 h 4094403"/>
              <a:gd name="connsiteX2" fmla="*/ 5014125 w 5014125"/>
              <a:gd name="connsiteY2" fmla="*/ 4094403 h 4094403"/>
              <a:gd name="connsiteX3" fmla="*/ 0 w 5014125"/>
              <a:gd name="connsiteY3" fmla="*/ 1589328 h 4094403"/>
              <a:gd name="connsiteX4" fmla="*/ 2352675 w 5014125"/>
              <a:gd name="connsiteY4" fmla="*/ 0 h 4094403"/>
              <a:gd name="connsiteX0" fmla="*/ 2352675 w 6966750"/>
              <a:gd name="connsiteY0" fmla="*/ 0 h 4094403"/>
              <a:gd name="connsiteX1" fmla="*/ 6966750 w 6966750"/>
              <a:gd name="connsiteY1" fmla="*/ 1905000 h 4094403"/>
              <a:gd name="connsiteX2" fmla="*/ 5014125 w 6966750"/>
              <a:gd name="connsiteY2" fmla="*/ 4094403 h 4094403"/>
              <a:gd name="connsiteX3" fmla="*/ 0 w 6966750"/>
              <a:gd name="connsiteY3" fmla="*/ 1589328 h 4094403"/>
              <a:gd name="connsiteX4" fmla="*/ 2352675 w 6966750"/>
              <a:gd name="connsiteY4" fmla="*/ 0 h 4094403"/>
              <a:gd name="connsiteX0" fmla="*/ 3248025 w 6966750"/>
              <a:gd name="connsiteY0" fmla="*/ 0 h 4770678"/>
              <a:gd name="connsiteX1" fmla="*/ 6966750 w 6966750"/>
              <a:gd name="connsiteY1" fmla="*/ 2581275 h 4770678"/>
              <a:gd name="connsiteX2" fmla="*/ 5014125 w 6966750"/>
              <a:gd name="connsiteY2" fmla="*/ 4770678 h 4770678"/>
              <a:gd name="connsiteX3" fmla="*/ 0 w 6966750"/>
              <a:gd name="connsiteY3" fmla="*/ 2265603 h 4770678"/>
              <a:gd name="connsiteX4" fmla="*/ 3248025 w 6966750"/>
              <a:gd name="connsiteY4" fmla="*/ 0 h 4770678"/>
              <a:gd name="connsiteX0" fmla="*/ 3248025 w 8738400"/>
              <a:gd name="connsiteY0" fmla="*/ 0 h 4770678"/>
              <a:gd name="connsiteX1" fmla="*/ 8738400 w 8738400"/>
              <a:gd name="connsiteY1" fmla="*/ 2333625 h 4770678"/>
              <a:gd name="connsiteX2" fmla="*/ 5014125 w 8738400"/>
              <a:gd name="connsiteY2" fmla="*/ 4770678 h 4770678"/>
              <a:gd name="connsiteX3" fmla="*/ 0 w 8738400"/>
              <a:gd name="connsiteY3" fmla="*/ 2265603 h 4770678"/>
              <a:gd name="connsiteX4" fmla="*/ 3248025 w 8738400"/>
              <a:gd name="connsiteY4" fmla="*/ 0 h 4770678"/>
              <a:gd name="connsiteX0" fmla="*/ 3362325 w 8852700"/>
              <a:gd name="connsiteY0" fmla="*/ 0 h 4770678"/>
              <a:gd name="connsiteX1" fmla="*/ 8852700 w 8852700"/>
              <a:gd name="connsiteY1" fmla="*/ 2333625 h 4770678"/>
              <a:gd name="connsiteX2" fmla="*/ 5128425 w 8852700"/>
              <a:gd name="connsiteY2" fmla="*/ 4770678 h 4770678"/>
              <a:gd name="connsiteX3" fmla="*/ 0 w 8852700"/>
              <a:gd name="connsiteY3" fmla="*/ 2132253 h 4770678"/>
              <a:gd name="connsiteX4" fmla="*/ 3362325 w 8852700"/>
              <a:gd name="connsiteY4" fmla="*/ 0 h 4770678"/>
              <a:gd name="connsiteX0" fmla="*/ 3362325 w 8852700"/>
              <a:gd name="connsiteY0" fmla="*/ 0 h 4827828"/>
              <a:gd name="connsiteX1" fmla="*/ 8852700 w 8852700"/>
              <a:gd name="connsiteY1" fmla="*/ 2333625 h 4827828"/>
              <a:gd name="connsiteX2" fmla="*/ 4899825 w 8852700"/>
              <a:gd name="connsiteY2" fmla="*/ 4827828 h 4827828"/>
              <a:gd name="connsiteX3" fmla="*/ 0 w 8852700"/>
              <a:gd name="connsiteY3" fmla="*/ 2132253 h 4827828"/>
              <a:gd name="connsiteX4" fmla="*/ 3362325 w 8852700"/>
              <a:gd name="connsiteY4" fmla="*/ 0 h 4827828"/>
              <a:gd name="connsiteX0" fmla="*/ 3362325 w 8481225"/>
              <a:gd name="connsiteY0" fmla="*/ 0 h 4827828"/>
              <a:gd name="connsiteX1" fmla="*/ 8481225 w 8481225"/>
              <a:gd name="connsiteY1" fmla="*/ 3000375 h 4827828"/>
              <a:gd name="connsiteX2" fmla="*/ 4899825 w 8481225"/>
              <a:gd name="connsiteY2" fmla="*/ 4827828 h 4827828"/>
              <a:gd name="connsiteX3" fmla="*/ 0 w 8481225"/>
              <a:gd name="connsiteY3" fmla="*/ 2132253 h 4827828"/>
              <a:gd name="connsiteX4" fmla="*/ 3362325 w 8481225"/>
              <a:gd name="connsiteY4" fmla="*/ 0 h 4827828"/>
              <a:gd name="connsiteX0" fmla="*/ 3362325 w 8481225"/>
              <a:gd name="connsiteY0" fmla="*/ 0 h 5008803"/>
              <a:gd name="connsiteX1" fmla="*/ 8481225 w 8481225"/>
              <a:gd name="connsiteY1" fmla="*/ 3000375 h 5008803"/>
              <a:gd name="connsiteX2" fmla="*/ 4556925 w 8481225"/>
              <a:gd name="connsiteY2" fmla="*/ 5008803 h 5008803"/>
              <a:gd name="connsiteX3" fmla="*/ 0 w 8481225"/>
              <a:gd name="connsiteY3" fmla="*/ 2132253 h 5008803"/>
              <a:gd name="connsiteX4" fmla="*/ 3362325 w 8481225"/>
              <a:gd name="connsiteY4" fmla="*/ 0 h 5008803"/>
              <a:gd name="connsiteX0" fmla="*/ 3362325 w 8833650"/>
              <a:gd name="connsiteY0" fmla="*/ 0 h 5008803"/>
              <a:gd name="connsiteX1" fmla="*/ 8833650 w 8833650"/>
              <a:gd name="connsiteY1" fmla="*/ 2981325 h 5008803"/>
              <a:gd name="connsiteX2" fmla="*/ 4556925 w 8833650"/>
              <a:gd name="connsiteY2" fmla="*/ 5008803 h 5008803"/>
              <a:gd name="connsiteX3" fmla="*/ 0 w 8833650"/>
              <a:gd name="connsiteY3" fmla="*/ 2132253 h 5008803"/>
              <a:gd name="connsiteX4" fmla="*/ 3362325 w 8833650"/>
              <a:gd name="connsiteY4" fmla="*/ 0 h 5008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33650" h="5008803">
                <a:moveTo>
                  <a:pt x="3362325" y="0"/>
                </a:moveTo>
                <a:lnTo>
                  <a:pt x="8833650" y="2981325"/>
                </a:lnTo>
                <a:lnTo>
                  <a:pt x="4556925" y="5008803"/>
                </a:lnTo>
                <a:lnTo>
                  <a:pt x="0" y="2132253"/>
                </a:lnTo>
                <a:lnTo>
                  <a:pt x="3362325" y="0"/>
                </a:lnTo>
                <a:close/>
              </a:path>
            </a:pathLst>
          </a:custGeom>
          <a:solidFill>
            <a:schemeClr val="tx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2">
            <a:extLst>
              <a:ext uri="{FF2B5EF4-FFF2-40B4-BE49-F238E27FC236}">
                <a16:creationId xmlns:a16="http://schemas.microsoft.com/office/drawing/2014/main" id="{DD4F7EAF-966A-ACC4-9C66-9CB5D73BBE75}"/>
              </a:ext>
            </a:extLst>
          </p:cNvPr>
          <p:cNvPicPr>
            <a:picLocks noChangeAspect="1" noChangeArrowheads="1"/>
          </p:cNvPicPr>
          <p:nvPr/>
        </p:nvPicPr>
        <p:blipFill>
          <a:blip r:embed="rId2">
            <a:lum bright="70000" contrast="-70000"/>
            <a:alphaModFix amt="50000"/>
            <a:extLst>
              <a:ext uri="{28A0092B-C50C-407E-A947-70E740481C1C}">
                <a14:useLocalDpi xmlns:a14="http://schemas.microsoft.com/office/drawing/2010/main" val="0"/>
              </a:ext>
            </a:extLst>
          </a:blip>
          <a:srcRect/>
          <a:stretch>
            <a:fillRect/>
          </a:stretch>
        </p:blipFill>
        <p:spPr bwMode="auto">
          <a:xfrm rot="17419131">
            <a:off x="5105506" y="-6769607"/>
            <a:ext cx="9344025" cy="9192937"/>
          </a:xfrm>
          <a:prstGeom prst="rect">
            <a:avLst/>
          </a:prstGeom>
          <a:noFill/>
          <a:ln>
            <a:noFill/>
          </a:ln>
          <a:effectLst/>
        </p:spPr>
      </p:pic>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862012" y="1332430"/>
            <a:ext cx="11782425" cy="1325563"/>
          </a:xfrm>
        </p:spPr>
        <p:txBody>
          <a:bodyPr>
            <a:normAutofit/>
            <a:scene3d>
              <a:camera prst="orthographicFront"/>
              <a:lightRig rig="soft" dir="t">
                <a:rot lat="0" lon="0" rev="15600000"/>
              </a:lightRig>
            </a:scene3d>
            <a:sp3d extrusionH="57150" prstMaterial="softEdge">
              <a:bevelT w="25400" h="38100"/>
            </a:sp3d>
          </a:bodyPr>
          <a:lstStyle/>
          <a:p>
            <a:r>
              <a:rPr lang="en-US"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CONCLUSION</a:t>
            </a:r>
          </a:p>
        </p:txBody>
      </p:sp>
      <p:sp>
        <p:nvSpPr>
          <p:cNvPr id="3" name="Subtitle 2">
            <a:extLst>
              <a:ext uri="{FF2B5EF4-FFF2-40B4-BE49-F238E27FC236}">
                <a16:creationId xmlns:a16="http://schemas.microsoft.com/office/drawing/2014/main" id="{F75DDA67-41E3-0D16-D35C-E1F2793DB66B}"/>
              </a:ext>
            </a:extLst>
          </p:cNvPr>
          <p:cNvSpPr>
            <a:spLocks noGrp="1"/>
          </p:cNvSpPr>
          <p:nvPr>
            <p:ph idx="1"/>
          </p:nvPr>
        </p:nvSpPr>
        <p:spPr>
          <a:xfrm>
            <a:off x="741862" y="2596950"/>
            <a:ext cx="4827588" cy="4351338"/>
          </a:xfrm>
        </p:spPr>
        <p:txBody>
          <a:bodyPr>
            <a:normAutofit/>
          </a:bodyPr>
          <a:lstStyle/>
          <a:p>
            <a:pPr algn="just"/>
            <a:r>
              <a:rPr lang="en-US" sz="18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Web scraping has revolutionized data collection, offering an automated and efficient way to extract valuable insights from the vast online world.</a:t>
            </a:r>
          </a:p>
          <a:p>
            <a:pPr algn="just"/>
            <a:r>
              <a:rPr lang="en-US" sz="18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Its applications span industries, from market research and price comparison to data science and academic research.</a:t>
            </a:r>
          </a:p>
          <a:p>
            <a:pPr algn="just"/>
            <a:r>
              <a:rPr lang="en-US" sz="18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As the web evolves, so too will web scraping techniques. Adaptability and responsible practices are key to unlocking the ever-growing potential of data.</a:t>
            </a:r>
            <a:endParaRPr lang="en-US" sz="20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endParaRPr>
          </a:p>
        </p:txBody>
      </p:sp>
      <p:pic>
        <p:nvPicPr>
          <p:cNvPr id="22" name="Picture 2" descr="The Best Websites to Scrape: Practice Your Skills - Proxyway">
            <a:extLst>
              <a:ext uri="{FF2B5EF4-FFF2-40B4-BE49-F238E27FC236}">
                <a16:creationId xmlns:a16="http://schemas.microsoft.com/office/drawing/2014/main" id="{21F51D6F-F34D-4E73-77F8-67761D77C1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28" t="6307" r="14894" b="6471"/>
          <a:stretch/>
        </p:blipFill>
        <p:spPr bwMode="auto">
          <a:xfrm>
            <a:off x="5569450" y="2134911"/>
            <a:ext cx="8756235" cy="57167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7242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sp>
        <p:nvSpPr>
          <p:cNvPr id="5" name="Rectangle 18">
            <a:extLst>
              <a:ext uri="{FF2B5EF4-FFF2-40B4-BE49-F238E27FC236}">
                <a16:creationId xmlns:a16="http://schemas.microsoft.com/office/drawing/2014/main" id="{FA830D15-53EC-9201-3852-88FB74E5FCBE}"/>
              </a:ext>
            </a:extLst>
          </p:cNvPr>
          <p:cNvSpPr/>
          <p:nvPr/>
        </p:nvSpPr>
        <p:spPr>
          <a:xfrm rot="21393507">
            <a:off x="8955092" y="5334566"/>
            <a:ext cx="19023101" cy="10018053"/>
          </a:xfrm>
          <a:custGeom>
            <a:avLst/>
            <a:gdLst>
              <a:gd name="connsiteX0" fmla="*/ 0 w 2356650"/>
              <a:gd name="connsiteY0" fmla="*/ 0 h 1217853"/>
              <a:gd name="connsiteX1" fmla="*/ 2356650 w 2356650"/>
              <a:gd name="connsiteY1" fmla="*/ 0 h 1217853"/>
              <a:gd name="connsiteX2" fmla="*/ 2356650 w 2356650"/>
              <a:gd name="connsiteY2" fmla="*/ 1217853 h 1217853"/>
              <a:gd name="connsiteX3" fmla="*/ 0 w 2356650"/>
              <a:gd name="connsiteY3" fmla="*/ 1217853 h 1217853"/>
              <a:gd name="connsiteX4" fmla="*/ 0 w 2356650"/>
              <a:gd name="connsiteY4" fmla="*/ 0 h 1217853"/>
              <a:gd name="connsiteX0" fmla="*/ 914400 w 3271050"/>
              <a:gd name="connsiteY0" fmla="*/ 0 h 1217853"/>
              <a:gd name="connsiteX1" fmla="*/ 3271050 w 3271050"/>
              <a:gd name="connsiteY1" fmla="*/ 0 h 1217853"/>
              <a:gd name="connsiteX2" fmla="*/ 3271050 w 3271050"/>
              <a:gd name="connsiteY2" fmla="*/ 1217853 h 1217853"/>
              <a:gd name="connsiteX3" fmla="*/ 0 w 3271050"/>
              <a:gd name="connsiteY3" fmla="*/ 1198803 h 1217853"/>
              <a:gd name="connsiteX4" fmla="*/ 914400 w 3271050"/>
              <a:gd name="connsiteY4" fmla="*/ 0 h 1217853"/>
              <a:gd name="connsiteX0" fmla="*/ 914400 w 3271050"/>
              <a:gd name="connsiteY0" fmla="*/ 0 h 1208328"/>
              <a:gd name="connsiteX1" fmla="*/ 3271050 w 3271050"/>
              <a:gd name="connsiteY1" fmla="*/ 0 h 1208328"/>
              <a:gd name="connsiteX2" fmla="*/ 2575725 w 3271050"/>
              <a:gd name="connsiteY2" fmla="*/ 1208328 h 1208328"/>
              <a:gd name="connsiteX3" fmla="*/ 0 w 3271050"/>
              <a:gd name="connsiteY3" fmla="*/ 1198803 h 1208328"/>
              <a:gd name="connsiteX4" fmla="*/ 914400 w 3271050"/>
              <a:gd name="connsiteY4" fmla="*/ 0 h 1208328"/>
              <a:gd name="connsiteX0" fmla="*/ 2352675 w 3271050"/>
              <a:gd name="connsiteY0" fmla="*/ 0 h 1598853"/>
              <a:gd name="connsiteX1" fmla="*/ 3271050 w 3271050"/>
              <a:gd name="connsiteY1" fmla="*/ 390525 h 1598853"/>
              <a:gd name="connsiteX2" fmla="*/ 2575725 w 3271050"/>
              <a:gd name="connsiteY2" fmla="*/ 1598853 h 1598853"/>
              <a:gd name="connsiteX3" fmla="*/ 0 w 3271050"/>
              <a:gd name="connsiteY3" fmla="*/ 1589328 h 1598853"/>
              <a:gd name="connsiteX4" fmla="*/ 2352675 w 3271050"/>
              <a:gd name="connsiteY4" fmla="*/ 0 h 1598853"/>
              <a:gd name="connsiteX0" fmla="*/ 2352675 w 5014125"/>
              <a:gd name="connsiteY0" fmla="*/ 0 h 4094403"/>
              <a:gd name="connsiteX1" fmla="*/ 3271050 w 5014125"/>
              <a:gd name="connsiteY1" fmla="*/ 390525 h 4094403"/>
              <a:gd name="connsiteX2" fmla="*/ 5014125 w 5014125"/>
              <a:gd name="connsiteY2" fmla="*/ 4094403 h 4094403"/>
              <a:gd name="connsiteX3" fmla="*/ 0 w 5014125"/>
              <a:gd name="connsiteY3" fmla="*/ 1589328 h 4094403"/>
              <a:gd name="connsiteX4" fmla="*/ 2352675 w 5014125"/>
              <a:gd name="connsiteY4" fmla="*/ 0 h 4094403"/>
              <a:gd name="connsiteX0" fmla="*/ 2352675 w 6966750"/>
              <a:gd name="connsiteY0" fmla="*/ 0 h 4094403"/>
              <a:gd name="connsiteX1" fmla="*/ 6966750 w 6966750"/>
              <a:gd name="connsiteY1" fmla="*/ 1905000 h 4094403"/>
              <a:gd name="connsiteX2" fmla="*/ 5014125 w 6966750"/>
              <a:gd name="connsiteY2" fmla="*/ 4094403 h 4094403"/>
              <a:gd name="connsiteX3" fmla="*/ 0 w 6966750"/>
              <a:gd name="connsiteY3" fmla="*/ 1589328 h 4094403"/>
              <a:gd name="connsiteX4" fmla="*/ 2352675 w 6966750"/>
              <a:gd name="connsiteY4" fmla="*/ 0 h 4094403"/>
              <a:gd name="connsiteX0" fmla="*/ 3248025 w 6966750"/>
              <a:gd name="connsiteY0" fmla="*/ 0 h 4770678"/>
              <a:gd name="connsiteX1" fmla="*/ 6966750 w 6966750"/>
              <a:gd name="connsiteY1" fmla="*/ 2581275 h 4770678"/>
              <a:gd name="connsiteX2" fmla="*/ 5014125 w 6966750"/>
              <a:gd name="connsiteY2" fmla="*/ 4770678 h 4770678"/>
              <a:gd name="connsiteX3" fmla="*/ 0 w 6966750"/>
              <a:gd name="connsiteY3" fmla="*/ 2265603 h 4770678"/>
              <a:gd name="connsiteX4" fmla="*/ 3248025 w 6966750"/>
              <a:gd name="connsiteY4" fmla="*/ 0 h 4770678"/>
              <a:gd name="connsiteX0" fmla="*/ 3248025 w 8738400"/>
              <a:gd name="connsiteY0" fmla="*/ 0 h 4770678"/>
              <a:gd name="connsiteX1" fmla="*/ 8738400 w 8738400"/>
              <a:gd name="connsiteY1" fmla="*/ 2333625 h 4770678"/>
              <a:gd name="connsiteX2" fmla="*/ 5014125 w 8738400"/>
              <a:gd name="connsiteY2" fmla="*/ 4770678 h 4770678"/>
              <a:gd name="connsiteX3" fmla="*/ 0 w 8738400"/>
              <a:gd name="connsiteY3" fmla="*/ 2265603 h 4770678"/>
              <a:gd name="connsiteX4" fmla="*/ 3248025 w 8738400"/>
              <a:gd name="connsiteY4" fmla="*/ 0 h 4770678"/>
              <a:gd name="connsiteX0" fmla="*/ 3362325 w 8852700"/>
              <a:gd name="connsiteY0" fmla="*/ 0 h 4770678"/>
              <a:gd name="connsiteX1" fmla="*/ 8852700 w 8852700"/>
              <a:gd name="connsiteY1" fmla="*/ 2333625 h 4770678"/>
              <a:gd name="connsiteX2" fmla="*/ 5128425 w 8852700"/>
              <a:gd name="connsiteY2" fmla="*/ 4770678 h 4770678"/>
              <a:gd name="connsiteX3" fmla="*/ 0 w 8852700"/>
              <a:gd name="connsiteY3" fmla="*/ 2132253 h 4770678"/>
              <a:gd name="connsiteX4" fmla="*/ 3362325 w 8852700"/>
              <a:gd name="connsiteY4" fmla="*/ 0 h 4770678"/>
              <a:gd name="connsiteX0" fmla="*/ 3362325 w 8852700"/>
              <a:gd name="connsiteY0" fmla="*/ 0 h 4827828"/>
              <a:gd name="connsiteX1" fmla="*/ 8852700 w 8852700"/>
              <a:gd name="connsiteY1" fmla="*/ 2333625 h 4827828"/>
              <a:gd name="connsiteX2" fmla="*/ 4899825 w 8852700"/>
              <a:gd name="connsiteY2" fmla="*/ 4827828 h 4827828"/>
              <a:gd name="connsiteX3" fmla="*/ 0 w 8852700"/>
              <a:gd name="connsiteY3" fmla="*/ 2132253 h 4827828"/>
              <a:gd name="connsiteX4" fmla="*/ 3362325 w 8852700"/>
              <a:gd name="connsiteY4" fmla="*/ 0 h 4827828"/>
              <a:gd name="connsiteX0" fmla="*/ 3362325 w 8481225"/>
              <a:gd name="connsiteY0" fmla="*/ 0 h 4827828"/>
              <a:gd name="connsiteX1" fmla="*/ 8481225 w 8481225"/>
              <a:gd name="connsiteY1" fmla="*/ 3000375 h 4827828"/>
              <a:gd name="connsiteX2" fmla="*/ 4899825 w 8481225"/>
              <a:gd name="connsiteY2" fmla="*/ 4827828 h 4827828"/>
              <a:gd name="connsiteX3" fmla="*/ 0 w 8481225"/>
              <a:gd name="connsiteY3" fmla="*/ 2132253 h 4827828"/>
              <a:gd name="connsiteX4" fmla="*/ 3362325 w 8481225"/>
              <a:gd name="connsiteY4" fmla="*/ 0 h 4827828"/>
              <a:gd name="connsiteX0" fmla="*/ 3362325 w 8481225"/>
              <a:gd name="connsiteY0" fmla="*/ 0 h 5008803"/>
              <a:gd name="connsiteX1" fmla="*/ 8481225 w 8481225"/>
              <a:gd name="connsiteY1" fmla="*/ 3000375 h 5008803"/>
              <a:gd name="connsiteX2" fmla="*/ 4556925 w 8481225"/>
              <a:gd name="connsiteY2" fmla="*/ 5008803 h 5008803"/>
              <a:gd name="connsiteX3" fmla="*/ 0 w 8481225"/>
              <a:gd name="connsiteY3" fmla="*/ 2132253 h 5008803"/>
              <a:gd name="connsiteX4" fmla="*/ 3362325 w 8481225"/>
              <a:gd name="connsiteY4" fmla="*/ 0 h 5008803"/>
              <a:gd name="connsiteX0" fmla="*/ 3362325 w 8833650"/>
              <a:gd name="connsiteY0" fmla="*/ 0 h 5008803"/>
              <a:gd name="connsiteX1" fmla="*/ 8833650 w 8833650"/>
              <a:gd name="connsiteY1" fmla="*/ 2981325 h 5008803"/>
              <a:gd name="connsiteX2" fmla="*/ 4556925 w 8833650"/>
              <a:gd name="connsiteY2" fmla="*/ 5008803 h 5008803"/>
              <a:gd name="connsiteX3" fmla="*/ 0 w 8833650"/>
              <a:gd name="connsiteY3" fmla="*/ 2132253 h 5008803"/>
              <a:gd name="connsiteX4" fmla="*/ 3362325 w 8833650"/>
              <a:gd name="connsiteY4" fmla="*/ 0 h 5008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33650" h="5008803">
                <a:moveTo>
                  <a:pt x="3362325" y="0"/>
                </a:moveTo>
                <a:lnTo>
                  <a:pt x="8833650" y="2981325"/>
                </a:lnTo>
                <a:lnTo>
                  <a:pt x="4556925" y="5008803"/>
                </a:lnTo>
                <a:lnTo>
                  <a:pt x="0" y="2132253"/>
                </a:lnTo>
                <a:lnTo>
                  <a:pt x="3362325" y="0"/>
                </a:lnTo>
                <a:close/>
              </a:path>
            </a:pathLst>
          </a:custGeom>
          <a:solidFill>
            <a:schemeClr val="tx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2">
            <a:extLst>
              <a:ext uri="{FF2B5EF4-FFF2-40B4-BE49-F238E27FC236}">
                <a16:creationId xmlns:a16="http://schemas.microsoft.com/office/drawing/2014/main" id="{DD4F7EAF-966A-ACC4-9C66-9CB5D73BBE75}"/>
              </a:ext>
            </a:extLst>
          </p:cNvPr>
          <p:cNvPicPr>
            <a:picLocks noChangeAspect="1" noChangeArrowheads="1"/>
          </p:cNvPicPr>
          <p:nvPr/>
        </p:nvPicPr>
        <p:blipFill>
          <a:blip r:embed="rId2">
            <a:lum bright="70000" contrast="-70000"/>
            <a:alphaModFix amt="50000"/>
            <a:extLst>
              <a:ext uri="{28A0092B-C50C-407E-A947-70E740481C1C}">
                <a14:useLocalDpi xmlns:a14="http://schemas.microsoft.com/office/drawing/2010/main" val="0"/>
              </a:ext>
            </a:extLst>
          </a:blip>
          <a:srcRect/>
          <a:stretch>
            <a:fillRect/>
          </a:stretch>
        </p:blipFill>
        <p:spPr bwMode="auto">
          <a:xfrm>
            <a:off x="7519986" y="4809924"/>
            <a:ext cx="9344025" cy="9192937"/>
          </a:xfrm>
          <a:prstGeom prst="rect">
            <a:avLst/>
          </a:prstGeom>
          <a:noFill/>
          <a:ln>
            <a:noFill/>
          </a:ln>
          <a:effectLst/>
        </p:spPr>
      </p:pic>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204787" y="2766218"/>
            <a:ext cx="11782425" cy="1325563"/>
          </a:xfrm>
        </p:spPr>
        <p:txBody>
          <a:bodyPr>
            <a:normAutofit/>
            <a:scene3d>
              <a:camera prst="orthographicFront"/>
              <a:lightRig rig="soft" dir="t">
                <a:rot lat="0" lon="0" rev="15600000"/>
              </a:lightRig>
            </a:scene3d>
            <a:sp3d extrusionH="57150" prstMaterial="softEdge">
              <a:bevelT w="25400" h="38100"/>
            </a:sp3d>
          </a:bodyPr>
          <a:lstStyle/>
          <a:p>
            <a:pPr algn="ctr"/>
            <a:r>
              <a:rPr lang="en-US" sz="4800" b="1" dirty="0">
                <a:ln/>
                <a:solidFill>
                  <a:schemeClr val="accent4"/>
                </a:solidFill>
                <a:latin typeface="Swis721 BlkEx BT" panose="020B0907040502030204" pitchFamily="34" charset="0"/>
                <a:cs typeface="MV Boli" panose="02000500030200090000" pitchFamily="2" charset="0"/>
              </a:rPr>
              <a:t>THANK YOU</a:t>
            </a:r>
          </a:p>
        </p:txBody>
      </p:sp>
      <p:pic>
        <p:nvPicPr>
          <p:cNvPr id="6" name="Picture 2">
            <a:extLst>
              <a:ext uri="{FF2B5EF4-FFF2-40B4-BE49-F238E27FC236}">
                <a16:creationId xmlns:a16="http://schemas.microsoft.com/office/drawing/2014/main" id="{C18132ED-85B6-788B-2D59-486AFD6849F5}"/>
              </a:ext>
            </a:extLst>
          </p:cNvPr>
          <p:cNvPicPr>
            <a:picLocks noChangeAspect="1" noChangeArrowheads="1"/>
          </p:cNvPicPr>
          <p:nvPr/>
        </p:nvPicPr>
        <p:blipFill>
          <a:blip r:embed="rId2">
            <a:lum bright="70000" contrast="-70000"/>
            <a:alphaModFix amt="50000"/>
            <a:extLst>
              <a:ext uri="{28A0092B-C50C-407E-A947-70E740481C1C}">
                <a14:useLocalDpi xmlns:a14="http://schemas.microsoft.com/office/drawing/2010/main" val="0"/>
              </a:ext>
            </a:extLst>
          </a:blip>
          <a:srcRect/>
          <a:stretch>
            <a:fillRect/>
          </a:stretch>
        </p:blipFill>
        <p:spPr bwMode="auto">
          <a:xfrm rot="17419131">
            <a:off x="-4960842" y="-3715860"/>
            <a:ext cx="9344025" cy="9192937"/>
          </a:xfrm>
          <a:prstGeom prst="rect">
            <a:avLst/>
          </a:prstGeom>
          <a:noFill/>
          <a:ln>
            <a:noFill/>
          </a:ln>
          <a:effectLst/>
        </p:spPr>
      </p:pic>
      <p:pic>
        <p:nvPicPr>
          <p:cNvPr id="8" name="Picture 2" descr="The Best Websites to Scrape: Practice Your Skills - Proxyway">
            <a:extLst>
              <a:ext uri="{FF2B5EF4-FFF2-40B4-BE49-F238E27FC236}">
                <a16:creationId xmlns:a16="http://schemas.microsoft.com/office/drawing/2014/main" id="{6BDDACB6-89AF-08D3-CB94-319C903C88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28" t="6307" r="14894" b="6471"/>
          <a:stretch/>
        </p:blipFill>
        <p:spPr bwMode="auto">
          <a:xfrm>
            <a:off x="11557845" y="6151663"/>
            <a:ext cx="9153238" cy="5975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09931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838200" y="365125"/>
            <a:ext cx="10687050" cy="1325563"/>
          </a:xfrm>
        </p:spPr>
        <p:txBody>
          <a:bodyPr>
            <a:scene3d>
              <a:camera prst="orthographicFront"/>
              <a:lightRig rig="soft" dir="t">
                <a:rot lat="0" lon="0" rev="15600000"/>
              </a:lightRig>
            </a:scene3d>
            <a:sp3d extrusionH="57150" prstMaterial="softEdge">
              <a:bevelT w="25400" h="38100"/>
            </a:sp3d>
          </a:bodyPr>
          <a:lstStyle/>
          <a:p>
            <a:pPr algn="ct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WHAT IS </a:t>
            </a:r>
            <a:r>
              <a:rPr lang="en-US"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WEB</a:t>
            </a: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 SCRAPING ?</a:t>
            </a:r>
          </a:p>
        </p:txBody>
      </p:sp>
      <p:sp>
        <p:nvSpPr>
          <p:cNvPr id="3" name="Subtitle 2">
            <a:extLst>
              <a:ext uri="{FF2B5EF4-FFF2-40B4-BE49-F238E27FC236}">
                <a16:creationId xmlns:a16="http://schemas.microsoft.com/office/drawing/2014/main" id="{F75DDA67-41E3-0D16-D35C-E1F2793DB66B}"/>
              </a:ext>
            </a:extLst>
          </p:cNvPr>
          <p:cNvSpPr>
            <a:spLocks noGrp="1"/>
          </p:cNvSpPr>
          <p:nvPr>
            <p:ph idx="1"/>
          </p:nvPr>
        </p:nvSpPr>
        <p:spPr>
          <a:xfrm>
            <a:off x="838200" y="1825625"/>
            <a:ext cx="10515600" cy="3746500"/>
          </a:xfrm>
        </p:spPr>
        <p:txBody>
          <a:bodyPr>
            <a:normAutofit/>
          </a:bodyPr>
          <a:lstStyle/>
          <a:p>
            <a:pPr algn="just"/>
            <a:r>
              <a:rPr lang="en-US" sz="24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Web scraping, also known as web harvesting or web data extraction, involves extracting data from websites. Most of this data exists in an unstructured format within HTML pages.</a:t>
            </a:r>
          </a:p>
          <a:p>
            <a:pPr algn="just"/>
            <a:r>
              <a:rPr lang="en-US" sz="24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The goal is to convert this unstructured data into a structured format (such as a spreadsheet or a database) so that it can be easily analyzed and utilized.</a:t>
            </a:r>
          </a:p>
          <a:p>
            <a:pPr algn="just"/>
            <a:r>
              <a:rPr lang="en-US" sz="24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Web scraping can be done using various methods, including online services, APIs provided by websites, or custom code written specifically for scraping.</a:t>
            </a:r>
          </a:p>
        </p:txBody>
      </p:sp>
      <p:pic>
        <p:nvPicPr>
          <p:cNvPr id="5" name="Picture 4">
            <a:extLst>
              <a:ext uri="{FF2B5EF4-FFF2-40B4-BE49-F238E27FC236}">
                <a16:creationId xmlns:a16="http://schemas.microsoft.com/office/drawing/2014/main" id="{D55616D0-DAA5-6839-C85F-5FFE0DFB7A65}"/>
              </a:ext>
            </a:extLst>
          </p:cNvPr>
          <p:cNvPicPr>
            <a:picLocks noChangeAspect="1"/>
          </p:cNvPicPr>
          <p:nvPr/>
        </p:nvPicPr>
        <p:blipFill>
          <a:blip r:embed="rId2"/>
          <a:stretch>
            <a:fillRect/>
          </a:stretch>
        </p:blipFill>
        <p:spPr>
          <a:xfrm rot="19781565">
            <a:off x="-2955622" y="4832348"/>
            <a:ext cx="9153222" cy="9003953"/>
          </a:xfrm>
          <a:prstGeom prst="rect">
            <a:avLst/>
          </a:prstGeom>
        </p:spPr>
      </p:pic>
    </p:spTree>
    <p:extLst>
      <p:ext uri="{BB962C8B-B14F-4D97-AF65-F5344CB8AC3E}">
        <p14:creationId xmlns:p14="http://schemas.microsoft.com/office/powerpoint/2010/main" val="42174575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DD4F7EAF-966A-ACC4-9C66-9CB5D73BBE75}"/>
              </a:ext>
            </a:extLst>
          </p:cNvPr>
          <p:cNvPicPr>
            <a:picLocks noChangeAspect="1" noChangeArrowheads="1"/>
          </p:cNvPicPr>
          <p:nvPr/>
        </p:nvPicPr>
        <p:blipFill>
          <a:blip r:embed="rId2">
            <a:lum bright="70000" contrast="-70000"/>
            <a:alphaModFix amt="50000"/>
            <a:extLst>
              <a:ext uri="{28A0092B-C50C-407E-A947-70E740481C1C}">
                <a14:useLocalDpi xmlns:a14="http://schemas.microsoft.com/office/drawing/2010/main" val="0"/>
              </a:ext>
            </a:extLst>
          </a:blip>
          <a:srcRect/>
          <a:stretch>
            <a:fillRect/>
          </a:stretch>
        </p:blipFill>
        <p:spPr bwMode="auto">
          <a:xfrm rot="10011849">
            <a:off x="8571678" y="-4297536"/>
            <a:ext cx="9344025" cy="9192937"/>
          </a:xfrm>
          <a:prstGeom prst="rect">
            <a:avLst/>
          </a:prstGeom>
          <a:noFill/>
          <a:ln>
            <a:noFill/>
          </a:ln>
          <a:effectLst/>
        </p:spPr>
      </p:pic>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275411" y="39595"/>
            <a:ext cx="12107668" cy="1325563"/>
          </a:xfrm>
        </p:spPr>
        <p:txBody>
          <a:bodyPr>
            <a:normAutofit/>
            <a:scene3d>
              <a:camera prst="orthographicFront"/>
              <a:lightRig rig="soft" dir="t">
                <a:rot lat="0" lon="0" rev="15600000"/>
              </a:lightRig>
            </a:scene3d>
            <a:sp3d extrusionH="57150" prstMaterial="softEdge">
              <a:bevelT w="25400" h="38100"/>
            </a:sp3d>
          </a:bodyPr>
          <a:lstStyle/>
          <a:p>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Problem Statement &amp; Objectives</a:t>
            </a:r>
          </a:p>
        </p:txBody>
      </p:sp>
      <p:sp>
        <p:nvSpPr>
          <p:cNvPr id="3" name="Subtitle 2">
            <a:extLst>
              <a:ext uri="{FF2B5EF4-FFF2-40B4-BE49-F238E27FC236}">
                <a16:creationId xmlns:a16="http://schemas.microsoft.com/office/drawing/2014/main" id="{F75DDA67-41E3-0D16-D35C-E1F2793DB66B}"/>
              </a:ext>
            </a:extLst>
          </p:cNvPr>
          <p:cNvSpPr>
            <a:spLocks noGrp="1"/>
          </p:cNvSpPr>
          <p:nvPr>
            <p:ph idx="1"/>
          </p:nvPr>
        </p:nvSpPr>
        <p:spPr>
          <a:xfrm>
            <a:off x="275411" y="1021106"/>
            <a:ext cx="10982093" cy="2156754"/>
          </a:xfrm>
        </p:spPr>
        <p:txBody>
          <a:bodyPr>
            <a:normAutofit/>
          </a:bodyPr>
          <a:lstStyle/>
          <a:p>
            <a:pPr algn="just"/>
            <a:r>
              <a:rPr lang="en-US" sz="20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In today's digital age, there is an abundance of data available on the internet across various domains such as e-commerce, social media, news, research, and more. Businesses and organizations can leverage this data to gain valuable insights, improve decision-making, and enhance their competitive edge. However, accessing and extracting this data manually can be time-consuming and inefficient. Therefore, the need for automated web scraping solutions arises to gather and process large volumes of data from the web efficiently.</a:t>
            </a:r>
          </a:p>
        </p:txBody>
      </p:sp>
      <p:sp>
        <p:nvSpPr>
          <p:cNvPr id="5" name="Title 1">
            <a:extLst>
              <a:ext uri="{FF2B5EF4-FFF2-40B4-BE49-F238E27FC236}">
                <a16:creationId xmlns:a16="http://schemas.microsoft.com/office/drawing/2014/main" id="{B59F29CF-069F-F783-05A4-8B5F2CE0AC74}"/>
              </a:ext>
            </a:extLst>
          </p:cNvPr>
          <p:cNvSpPr txBox="1">
            <a:spLocks/>
          </p:cNvSpPr>
          <p:nvPr/>
        </p:nvSpPr>
        <p:spPr>
          <a:xfrm>
            <a:off x="371709" y="2515078"/>
            <a:ext cx="12107668" cy="1325563"/>
          </a:xfrm>
          <a:prstGeom prst="rect">
            <a:avLst/>
          </a:prstGeom>
        </p:spPr>
        <p:txBody>
          <a:bodyPr vert="horz" lIns="91440" tIns="45720" rIns="91440" bIns="45720" rtlCol="0" anchor="ctr">
            <a:normAutofit/>
            <a:scene3d>
              <a:camera prst="orthographicFront"/>
              <a:lightRig rig="soft" dir="t">
                <a:rot lat="0" lon="0" rev="15600000"/>
              </a:lightRig>
            </a:scene3d>
            <a:sp3d extrusionH="57150" prstMaterial="softEdge">
              <a:bevelT w="25400" h="38100"/>
            </a:sp3d>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Objectives</a:t>
            </a:r>
          </a:p>
        </p:txBody>
      </p:sp>
      <p:sp>
        <p:nvSpPr>
          <p:cNvPr id="8" name="Subtitle 2">
            <a:extLst>
              <a:ext uri="{FF2B5EF4-FFF2-40B4-BE49-F238E27FC236}">
                <a16:creationId xmlns:a16="http://schemas.microsoft.com/office/drawing/2014/main" id="{B420050C-934F-AB33-6183-7BBAF581EB11}"/>
              </a:ext>
            </a:extLst>
          </p:cNvPr>
          <p:cNvSpPr txBox="1">
            <a:spLocks/>
          </p:cNvSpPr>
          <p:nvPr/>
        </p:nvSpPr>
        <p:spPr>
          <a:xfrm>
            <a:off x="208897" y="3429000"/>
            <a:ext cx="11707692" cy="364533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2000" b="1" dirty="0">
                <a:ln w="9525">
                  <a:solidFill>
                    <a:schemeClr val="bg1"/>
                  </a:solidFill>
                  <a:prstDash val="solid"/>
                </a:ln>
                <a:effectLst>
                  <a:outerShdw blurRad="38100" dist="38100" dir="2700000" algn="tl">
                    <a:srgbClr val="000000">
                      <a:alpha val="43137"/>
                    </a:srgbClr>
                  </a:outerShdw>
                </a:effectLst>
                <a:latin typeface="Futura Md BT" panose="020B0602020204090303" pitchFamily="34" charset="0"/>
              </a:rPr>
              <a:t>The objective of the web scraping project is to create a robust and scalable solution for accurately extracting relevant data from target websites. The project aims to achieve the following key objectives:</a:t>
            </a:r>
          </a:p>
          <a:p>
            <a:pPr algn="just">
              <a:lnSpc>
                <a:spcPct val="100000"/>
              </a:lnSpc>
            </a:pPr>
            <a:r>
              <a:rPr lang="en-US" sz="2000" b="1" dirty="0">
                <a:ln w="9525">
                  <a:solidFill>
                    <a:schemeClr val="bg1"/>
                  </a:solidFill>
                  <a:prstDash val="solid"/>
                </a:ln>
                <a:effectLst>
                  <a:outerShdw blurRad="38100" dist="38100" dir="2700000" algn="tl">
                    <a:srgbClr val="000000">
                      <a:alpha val="43137"/>
                    </a:srgbClr>
                  </a:outerShdw>
                </a:effectLst>
                <a:latin typeface="Futura Md BT" panose="020B0602020204090303" pitchFamily="34" charset="0"/>
              </a:rPr>
              <a:t>Data Collection: Develop scripts to scrape data based on specific criteria like keywords, categories, and date ranges from target websites.</a:t>
            </a:r>
          </a:p>
          <a:p>
            <a:pPr algn="just">
              <a:lnSpc>
                <a:spcPct val="100000"/>
              </a:lnSpc>
            </a:pPr>
            <a:r>
              <a:rPr lang="en-US" sz="2000" b="1" dirty="0">
                <a:ln w="9525">
                  <a:solidFill>
                    <a:schemeClr val="bg1"/>
                  </a:solidFill>
                  <a:prstDash val="solid"/>
                </a:ln>
                <a:effectLst>
                  <a:outerShdw blurRad="38100" dist="38100" dir="2700000" algn="tl">
                    <a:srgbClr val="000000">
                      <a:alpha val="43137"/>
                    </a:srgbClr>
                  </a:outerShdw>
                </a:effectLst>
                <a:latin typeface="Futura Md BT" panose="020B0602020204090303" pitchFamily="34" charset="0"/>
              </a:rPr>
              <a:t>Data Extraction: Extract structured data elements such as text, images, URLs, metadata, prices, ratings, and reviews using web scraping techniques.</a:t>
            </a:r>
          </a:p>
          <a:p>
            <a:pPr algn="just">
              <a:lnSpc>
                <a:spcPct val="100000"/>
              </a:lnSpc>
            </a:pPr>
            <a:r>
              <a:rPr lang="en-US" sz="2000" b="1" dirty="0">
                <a:ln w="9525">
                  <a:solidFill>
                    <a:schemeClr val="bg1"/>
                  </a:solidFill>
                  <a:prstDash val="solid"/>
                </a:ln>
                <a:effectLst>
                  <a:outerShdw blurRad="38100" dist="38100" dir="2700000" algn="tl">
                    <a:srgbClr val="000000">
                      <a:alpha val="43137"/>
                    </a:srgbClr>
                  </a:outerShdw>
                </a:effectLst>
                <a:latin typeface="Futura Md BT" panose="020B0602020204090303" pitchFamily="34" charset="0"/>
              </a:rPr>
              <a:t>Data Cleaning: Preprocess the scraped data to remove noise, duplicates, HTML tags, and irrelevant content, ensuring it's in a structured format suitable for analysis.</a:t>
            </a:r>
          </a:p>
        </p:txBody>
      </p:sp>
    </p:spTree>
    <p:extLst>
      <p:ext uri="{BB962C8B-B14F-4D97-AF65-F5344CB8AC3E}">
        <p14:creationId xmlns:p14="http://schemas.microsoft.com/office/powerpoint/2010/main" val="2703912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40BE68-A3EF-F2BA-0226-E3865E354D55}"/>
              </a:ext>
            </a:extLst>
          </p:cNvPr>
          <p:cNvPicPr>
            <a:picLocks noChangeAspect="1"/>
          </p:cNvPicPr>
          <p:nvPr/>
        </p:nvPicPr>
        <p:blipFill>
          <a:blip r:embed="rId2"/>
          <a:stretch>
            <a:fillRect/>
          </a:stretch>
        </p:blipFill>
        <p:spPr>
          <a:xfrm>
            <a:off x="8976307" y="4497556"/>
            <a:ext cx="6971693" cy="6858000"/>
          </a:xfrm>
          <a:prstGeom prst="rect">
            <a:avLst/>
          </a:prstGeom>
        </p:spPr>
      </p:pic>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838200" y="174625"/>
            <a:ext cx="10515600" cy="1325563"/>
          </a:xfrm>
        </p:spPr>
        <p:txBody>
          <a:bodyPr>
            <a:scene3d>
              <a:camera prst="orthographicFront"/>
              <a:lightRig rig="soft" dir="t">
                <a:rot lat="0" lon="0" rev="15600000"/>
              </a:lightRig>
            </a:scene3d>
            <a:sp3d extrusionH="57150" prstMaterial="softEdge">
              <a:bevelT w="25400" h="38100"/>
            </a:sp3d>
          </a:bodyPr>
          <a:lstStyle/>
          <a:p>
            <a:pPr algn="ct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HOW </a:t>
            </a:r>
            <a:r>
              <a:rPr lang="en-US"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DOES</a:t>
            </a: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 IT WORK ?</a:t>
            </a:r>
          </a:p>
        </p:txBody>
      </p:sp>
      <p:pic>
        <p:nvPicPr>
          <p:cNvPr id="4" name="Picture 3">
            <a:extLst>
              <a:ext uri="{FF2B5EF4-FFF2-40B4-BE49-F238E27FC236}">
                <a16:creationId xmlns:a16="http://schemas.microsoft.com/office/drawing/2014/main" id="{1167B8AE-1A4D-1452-AA13-1DA5DE2A7DEC}"/>
              </a:ext>
            </a:extLst>
          </p:cNvPr>
          <p:cNvPicPr>
            <a:picLocks noChangeAspect="1"/>
          </p:cNvPicPr>
          <p:nvPr/>
        </p:nvPicPr>
        <p:blipFill rotWithShape="1">
          <a:blip r:embed="rId3"/>
          <a:srcRect t="31528" b="3750"/>
          <a:stretch/>
        </p:blipFill>
        <p:spPr>
          <a:xfrm>
            <a:off x="838200" y="1380438"/>
            <a:ext cx="10515600" cy="5112437"/>
          </a:xfrm>
          <a:prstGeom prst="rect">
            <a:avLst/>
          </a:prstGeom>
          <a:pattFill prst="pct5">
            <a:fgClr>
              <a:schemeClr val="accent1"/>
            </a:fgClr>
            <a:bgClr>
              <a:schemeClr val="bg1"/>
            </a:bgClr>
          </a:pattFill>
        </p:spPr>
      </p:pic>
    </p:spTree>
    <p:extLst>
      <p:ext uri="{BB962C8B-B14F-4D97-AF65-F5344CB8AC3E}">
        <p14:creationId xmlns:p14="http://schemas.microsoft.com/office/powerpoint/2010/main" val="437965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8428847E-5B18-6B8E-A74B-5284BB88F6E6}"/>
              </a:ext>
            </a:extLst>
          </p:cNvPr>
          <p:cNvPicPr>
            <a:picLocks noChangeAspect="1"/>
          </p:cNvPicPr>
          <p:nvPr/>
        </p:nvPicPr>
        <p:blipFill>
          <a:blip r:embed="rId2"/>
          <a:stretch>
            <a:fillRect/>
          </a:stretch>
        </p:blipFill>
        <p:spPr>
          <a:xfrm rot="19909456">
            <a:off x="12469275" y="40576"/>
            <a:ext cx="4230917" cy="4161920"/>
          </a:xfrm>
          <a:prstGeom prst="rect">
            <a:avLst/>
          </a:prstGeom>
        </p:spPr>
      </p:pic>
      <p:sp>
        <p:nvSpPr>
          <p:cNvPr id="19" name="Rectangle 18">
            <a:extLst>
              <a:ext uri="{FF2B5EF4-FFF2-40B4-BE49-F238E27FC236}">
                <a16:creationId xmlns:a16="http://schemas.microsoft.com/office/drawing/2014/main" id="{12C05760-6F14-6CCD-01CE-2E81C894C6BD}"/>
              </a:ext>
            </a:extLst>
          </p:cNvPr>
          <p:cNvSpPr/>
          <p:nvPr/>
        </p:nvSpPr>
        <p:spPr>
          <a:xfrm>
            <a:off x="-650605" y="2121536"/>
            <a:ext cx="15005233" cy="8347090"/>
          </a:xfrm>
          <a:custGeom>
            <a:avLst/>
            <a:gdLst>
              <a:gd name="connsiteX0" fmla="*/ 0 w 2356650"/>
              <a:gd name="connsiteY0" fmla="*/ 0 h 1217853"/>
              <a:gd name="connsiteX1" fmla="*/ 2356650 w 2356650"/>
              <a:gd name="connsiteY1" fmla="*/ 0 h 1217853"/>
              <a:gd name="connsiteX2" fmla="*/ 2356650 w 2356650"/>
              <a:gd name="connsiteY2" fmla="*/ 1217853 h 1217853"/>
              <a:gd name="connsiteX3" fmla="*/ 0 w 2356650"/>
              <a:gd name="connsiteY3" fmla="*/ 1217853 h 1217853"/>
              <a:gd name="connsiteX4" fmla="*/ 0 w 2356650"/>
              <a:gd name="connsiteY4" fmla="*/ 0 h 1217853"/>
              <a:gd name="connsiteX0" fmla="*/ 914400 w 3271050"/>
              <a:gd name="connsiteY0" fmla="*/ 0 h 1217853"/>
              <a:gd name="connsiteX1" fmla="*/ 3271050 w 3271050"/>
              <a:gd name="connsiteY1" fmla="*/ 0 h 1217853"/>
              <a:gd name="connsiteX2" fmla="*/ 3271050 w 3271050"/>
              <a:gd name="connsiteY2" fmla="*/ 1217853 h 1217853"/>
              <a:gd name="connsiteX3" fmla="*/ 0 w 3271050"/>
              <a:gd name="connsiteY3" fmla="*/ 1198803 h 1217853"/>
              <a:gd name="connsiteX4" fmla="*/ 914400 w 3271050"/>
              <a:gd name="connsiteY4" fmla="*/ 0 h 1217853"/>
              <a:gd name="connsiteX0" fmla="*/ 914400 w 3271050"/>
              <a:gd name="connsiteY0" fmla="*/ 0 h 1208328"/>
              <a:gd name="connsiteX1" fmla="*/ 3271050 w 3271050"/>
              <a:gd name="connsiteY1" fmla="*/ 0 h 1208328"/>
              <a:gd name="connsiteX2" fmla="*/ 2575725 w 3271050"/>
              <a:gd name="connsiteY2" fmla="*/ 1208328 h 1208328"/>
              <a:gd name="connsiteX3" fmla="*/ 0 w 3271050"/>
              <a:gd name="connsiteY3" fmla="*/ 1198803 h 1208328"/>
              <a:gd name="connsiteX4" fmla="*/ 914400 w 3271050"/>
              <a:gd name="connsiteY4" fmla="*/ 0 h 1208328"/>
              <a:gd name="connsiteX0" fmla="*/ 2352675 w 3271050"/>
              <a:gd name="connsiteY0" fmla="*/ 0 h 1598853"/>
              <a:gd name="connsiteX1" fmla="*/ 3271050 w 3271050"/>
              <a:gd name="connsiteY1" fmla="*/ 390525 h 1598853"/>
              <a:gd name="connsiteX2" fmla="*/ 2575725 w 3271050"/>
              <a:gd name="connsiteY2" fmla="*/ 1598853 h 1598853"/>
              <a:gd name="connsiteX3" fmla="*/ 0 w 3271050"/>
              <a:gd name="connsiteY3" fmla="*/ 1589328 h 1598853"/>
              <a:gd name="connsiteX4" fmla="*/ 2352675 w 3271050"/>
              <a:gd name="connsiteY4" fmla="*/ 0 h 1598853"/>
              <a:gd name="connsiteX0" fmla="*/ 2352675 w 5014125"/>
              <a:gd name="connsiteY0" fmla="*/ 0 h 4094403"/>
              <a:gd name="connsiteX1" fmla="*/ 3271050 w 5014125"/>
              <a:gd name="connsiteY1" fmla="*/ 390525 h 4094403"/>
              <a:gd name="connsiteX2" fmla="*/ 5014125 w 5014125"/>
              <a:gd name="connsiteY2" fmla="*/ 4094403 h 4094403"/>
              <a:gd name="connsiteX3" fmla="*/ 0 w 5014125"/>
              <a:gd name="connsiteY3" fmla="*/ 1589328 h 4094403"/>
              <a:gd name="connsiteX4" fmla="*/ 2352675 w 5014125"/>
              <a:gd name="connsiteY4" fmla="*/ 0 h 4094403"/>
              <a:gd name="connsiteX0" fmla="*/ 2352675 w 6966750"/>
              <a:gd name="connsiteY0" fmla="*/ 0 h 4094403"/>
              <a:gd name="connsiteX1" fmla="*/ 6966750 w 6966750"/>
              <a:gd name="connsiteY1" fmla="*/ 1905000 h 4094403"/>
              <a:gd name="connsiteX2" fmla="*/ 5014125 w 6966750"/>
              <a:gd name="connsiteY2" fmla="*/ 4094403 h 4094403"/>
              <a:gd name="connsiteX3" fmla="*/ 0 w 6966750"/>
              <a:gd name="connsiteY3" fmla="*/ 1589328 h 4094403"/>
              <a:gd name="connsiteX4" fmla="*/ 2352675 w 6966750"/>
              <a:gd name="connsiteY4" fmla="*/ 0 h 4094403"/>
              <a:gd name="connsiteX0" fmla="*/ 3248025 w 6966750"/>
              <a:gd name="connsiteY0" fmla="*/ 0 h 4770678"/>
              <a:gd name="connsiteX1" fmla="*/ 6966750 w 6966750"/>
              <a:gd name="connsiteY1" fmla="*/ 2581275 h 4770678"/>
              <a:gd name="connsiteX2" fmla="*/ 5014125 w 6966750"/>
              <a:gd name="connsiteY2" fmla="*/ 4770678 h 4770678"/>
              <a:gd name="connsiteX3" fmla="*/ 0 w 6966750"/>
              <a:gd name="connsiteY3" fmla="*/ 2265603 h 4770678"/>
              <a:gd name="connsiteX4" fmla="*/ 3248025 w 6966750"/>
              <a:gd name="connsiteY4" fmla="*/ 0 h 4770678"/>
              <a:gd name="connsiteX0" fmla="*/ 3248025 w 8738400"/>
              <a:gd name="connsiteY0" fmla="*/ 0 h 4770678"/>
              <a:gd name="connsiteX1" fmla="*/ 8738400 w 8738400"/>
              <a:gd name="connsiteY1" fmla="*/ 2333625 h 4770678"/>
              <a:gd name="connsiteX2" fmla="*/ 5014125 w 8738400"/>
              <a:gd name="connsiteY2" fmla="*/ 4770678 h 4770678"/>
              <a:gd name="connsiteX3" fmla="*/ 0 w 8738400"/>
              <a:gd name="connsiteY3" fmla="*/ 2265603 h 4770678"/>
              <a:gd name="connsiteX4" fmla="*/ 3248025 w 8738400"/>
              <a:gd name="connsiteY4" fmla="*/ 0 h 4770678"/>
              <a:gd name="connsiteX0" fmla="*/ 3362325 w 8852700"/>
              <a:gd name="connsiteY0" fmla="*/ 0 h 4770678"/>
              <a:gd name="connsiteX1" fmla="*/ 8852700 w 8852700"/>
              <a:gd name="connsiteY1" fmla="*/ 2333625 h 4770678"/>
              <a:gd name="connsiteX2" fmla="*/ 5128425 w 8852700"/>
              <a:gd name="connsiteY2" fmla="*/ 4770678 h 4770678"/>
              <a:gd name="connsiteX3" fmla="*/ 0 w 8852700"/>
              <a:gd name="connsiteY3" fmla="*/ 2132253 h 4770678"/>
              <a:gd name="connsiteX4" fmla="*/ 3362325 w 8852700"/>
              <a:gd name="connsiteY4" fmla="*/ 0 h 4770678"/>
              <a:gd name="connsiteX0" fmla="*/ 3362325 w 8852700"/>
              <a:gd name="connsiteY0" fmla="*/ 0 h 4827828"/>
              <a:gd name="connsiteX1" fmla="*/ 8852700 w 8852700"/>
              <a:gd name="connsiteY1" fmla="*/ 2333625 h 4827828"/>
              <a:gd name="connsiteX2" fmla="*/ 4899825 w 8852700"/>
              <a:gd name="connsiteY2" fmla="*/ 4827828 h 4827828"/>
              <a:gd name="connsiteX3" fmla="*/ 0 w 8852700"/>
              <a:gd name="connsiteY3" fmla="*/ 2132253 h 4827828"/>
              <a:gd name="connsiteX4" fmla="*/ 3362325 w 8852700"/>
              <a:gd name="connsiteY4" fmla="*/ 0 h 4827828"/>
              <a:gd name="connsiteX0" fmla="*/ 3362325 w 8481225"/>
              <a:gd name="connsiteY0" fmla="*/ 0 h 4827828"/>
              <a:gd name="connsiteX1" fmla="*/ 8481225 w 8481225"/>
              <a:gd name="connsiteY1" fmla="*/ 3000375 h 4827828"/>
              <a:gd name="connsiteX2" fmla="*/ 4899825 w 8481225"/>
              <a:gd name="connsiteY2" fmla="*/ 4827828 h 4827828"/>
              <a:gd name="connsiteX3" fmla="*/ 0 w 8481225"/>
              <a:gd name="connsiteY3" fmla="*/ 2132253 h 4827828"/>
              <a:gd name="connsiteX4" fmla="*/ 3362325 w 8481225"/>
              <a:gd name="connsiteY4" fmla="*/ 0 h 4827828"/>
              <a:gd name="connsiteX0" fmla="*/ 3362325 w 8481225"/>
              <a:gd name="connsiteY0" fmla="*/ 0 h 5008803"/>
              <a:gd name="connsiteX1" fmla="*/ 8481225 w 8481225"/>
              <a:gd name="connsiteY1" fmla="*/ 3000375 h 5008803"/>
              <a:gd name="connsiteX2" fmla="*/ 4556925 w 8481225"/>
              <a:gd name="connsiteY2" fmla="*/ 5008803 h 5008803"/>
              <a:gd name="connsiteX3" fmla="*/ 0 w 8481225"/>
              <a:gd name="connsiteY3" fmla="*/ 2132253 h 5008803"/>
              <a:gd name="connsiteX4" fmla="*/ 3362325 w 8481225"/>
              <a:gd name="connsiteY4" fmla="*/ 0 h 5008803"/>
              <a:gd name="connsiteX0" fmla="*/ 3362325 w 8833650"/>
              <a:gd name="connsiteY0" fmla="*/ 0 h 5008803"/>
              <a:gd name="connsiteX1" fmla="*/ 8833650 w 8833650"/>
              <a:gd name="connsiteY1" fmla="*/ 2981325 h 5008803"/>
              <a:gd name="connsiteX2" fmla="*/ 4556925 w 8833650"/>
              <a:gd name="connsiteY2" fmla="*/ 5008803 h 5008803"/>
              <a:gd name="connsiteX3" fmla="*/ 0 w 8833650"/>
              <a:gd name="connsiteY3" fmla="*/ 2132253 h 5008803"/>
              <a:gd name="connsiteX4" fmla="*/ 3362325 w 8833650"/>
              <a:gd name="connsiteY4" fmla="*/ 0 h 5008803"/>
              <a:gd name="connsiteX0" fmla="*/ 5757182 w 11228507"/>
              <a:gd name="connsiteY0" fmla="*/ 0 h 5008803"/>
              <a:gd name="connsiteX1" fmla="*/ 11228507 w 11228507"/>
              <a:gd name="connsiteY1" fmla="*/ 2981325 h 5008803"/>
              <a:gd name="connsiteX2" fmla="*/ 6951782 w 11228507"/>
              <a:gd name="connsiteY2" fmla="*/ 5008803 h 5008803"/>
              <a:gd name="connsiteX3" fmla="*/ 0 w 11228507"/>
              <a:gd name="connsiteY3" fmla="*/ 3975567 h 5008803"/>
              <a:gd name="connsiteX4" fmla="*/ 5757182 w 11228507"/>
              <a:gd name="connsiteY4" fmla="*/ 0 h 5008803"/>
              <a:gd name="connsiteX0" fmla="*/ 10111468 w 11228507"/>
              <a:gd name="connsiteY0" fmla="*/ 0 h 7926175"/>
              <a:gd name="connsiteX1" fmla="*/ 11228507 w 11228507"/>
              <a:gd name="connsiteY1" fmla="*/ 5898697 h 7926175"/>
              <a:gd name="connsiteX2" fmla="*/ 6951782 w 11228507"/>
              <a:gd name="connsiteY2" fmla="*/ 7926175 h 7926175"/>
              <a:gd name="connsiteX3" fmla="*/ 0 w 11228507"/>
              <a:gd name="connsiteY3" fmla="*/ 6892939 h 7926175"/>
              <a:gd name="connsiteX4" fmla="*/ 10111468 w 11228507"/>
              <a:gd name="connsiteY4" fmla="*/ 0 h 7926175"/>
              <a:gd name="connsiteX0" fmla="*/ 6127195 w 11228507"/>
              <a:gd name="connsiteY0" fmla="*/ 0 h 5226518"/>
              <a:gd name="connsiteX1" fmla="*/ 11228507 w 11228507"/>
              <a:gd name="connsiteY1" fmla="*/ 3199040 h 5226518"/>
              <a:gd name="connsiteX2" fmla="*/ 6951782 w 11228507"/>
              <a:gd name="connsiteY2" fmla="*/ 5226518 h 5226518"/>
              <a:gd name="connsiteX3" fmla="*/ 0 w 11228507"/>
              <a:gd name="connsiteY3" fmla="*/ 4193282 h 5226518"/>
              <a:gd name="connsiteX4" fmla="*/ 6127195 w 11228507"/>
              <a:gd name="connsiteY4" fmla="*/ 0 h 5226518"/>
              <a:gd name="connsiteX0" fmla="*/ 6127195 w 13162900"/>
              <a:gd name="connsiteY0" fmla="*/ 0 h 5226518"/>
              <a:gd name="connsiteX1" fmla="*/ 13162900 w 13162900"/>
              <a:gd name="connsiteY1" fmla="*/ 3155497 h 5226518"/>
              <a:gd name="connsiteX2" fmla="*/ 6951782 w 13162900"/>
              <a:gd name="connsiteY2" fmla="*/ 5226518 h 5226518"/>
              <a:gd name="connsiteX3" fmla="*/ 0 w 13162900"/>
              <a:gd name="connsiteY3" fmla="*/ 4193282 h 5226518"/>
              <a:gd name="connsiteX4" fmla="*/ 6127195 w 13162900"/>
              <a:gd name="connsiteY4" fmla="*/ 0 h 5226518"/>
              <a:gd name="connsiteX0" fmla="*/ 6127195 w 13119593"/>
              <a:gd name="connsiteY0" fmla="*/ 0 h 5226518"/>
              <a:gd name="connsiteX1" fmla="*/ 13119593 w 13119593"/>
              <a:gd name="connsiteY1" fmla="*/ 3431268 h 5226518"/>
              <a:gd name="connsiteX2" fmla="*/ 6951782 w 13119593"/>
              <a:gd name="connsiteY2" fmla="*/ 5226518 h 5226518"/>
              <a:gd name="connsiteX3" fmla="*/ 0 w 13119593"/>
              <a:gd name="connsiteY3" fmla="*/ 4193282 h 5226518"/>
              <a:gd name="connsiteX4" fmla="*/ 6127195 w 13119593"/>
              <a:gd name="connsiteY4" fmla="*/ 0 h 5226518"/>
              <a:gd name="connsiteX0" fmla="*/ 6127195 w 13061850"/>
              <a:gd name="connsiteY0" fmla="*/ 0 h 5226518"/>
              <a:gd name="connsiteX1" fmla="*/ 13061850 w 13061850"/>
              <a:gd name="connsiteY1" fmla="*/ 3547383 h 5226518"/>
              <a:gd name="connsiteX2" fmla="*/ 6951782 w 13061850"/>
              <a:gd name="connsiteY2" fmla="*/ 5226518 h 5226518"/>
              <a:gd name="connsiteX3" fmla="*/ 0 w 13061850"/>
              <a:gd name="connsiteY3" fmla="*/ 4193282 h 5226518"/>
              <a:gd name="connsiteX4" fmla="*/ 6127195 w 13061850"/>
              <a:gd name="connsiteY4" fmla="*/ 0 h 5226518"/>
              <a:gd name="connsiteX0" fmla="*/ 6127195 w 13061850"/>
              <a:gd name="connsiteY0" fmla="*/ 0 h 6315090"/>
              <a:gd name="connsiteX1" fmla="*/ 13061850 w 13061850"/>
              <a:gd name="connsiteY1" fmla="*/ 3547383 h 6315090"/>
              <a:gd name="connsiteX2" fmla="*/ 8684076 w 13061850"/>
              <a:gd name="connsiteY2" fmla="*/ 6315090 h 6315090"/>
              <a:gd name="connsiteX3" fmla="*/ 0 w 13061850"/>
              <a:gd name="connsiteY3" fmla="*/ 4193282 h 6315090"/>
              <a:gd name="connsiteX4" fmla="*/ 6127195 w 13061850"/>
              <a:gd name="connsiteY4" fmla="*/ 0 h 6315090"/>
              <a:gd name="connsiteX0" fmla="*/ 6127195 w 13061850"/>
              <a:gd name="connsiteY0" fmla="*/ 0 h 6358633"/>
              <a:gd name="connsiteX1" fmla="*/ 13061850 w 13061850"/>
              <a:gd name="connsiteY1" fmla="*/ 3547383 h 6358633"/>
              <a:gd name="connsiteX2" fmla="*/ 8770691 w 13061850"/>
              <a:gd name="connsiteY2" fmla="*/ 6358633 h 6358633"/>
              <a:gd name="connsiteX3" fmla="*/ 0 w 13061850"/>
              <a:gd name="connsiteY3" fmla="*/ 4193282 h 6358633"/>
              <a:gd name="connsiteX4" fmla="*/ 6127195 w 13061850"/>
              <a:gd name="connsiteY4" fmla="*/ 0 h 6358633"/>
              <a:gd name="connsiteX0" fmla="*/ 7267622 w 14202277"/>
              <a:gd name="connsiteY0" fmla="*/ 0 h 6358633"/>
              <a:gd name="connsiteX1" fmla="*/ 14202277 w 14202277"/>
              <a:gd name="connsiteY1" fmla="*/ 3547383 h 6358633"/>
              <a:gd name="connsiteX2" fmla="*/ 9911118 w 14202277"/>
              <a:gd name="connsiteY2" fmla="*/ 6358633 h 6358633"/>
              <a:gd name="connsiteX3" fmla="*/ 0 w 14202277"/>
              <a:gd name="connsiteY3" fmla="*/ 4657739 h 6358633"/>
              <a:gd name="connsiteX4" fmla="*/ 7267622 w 14202277"/>
              <a:gd name="connsiteY4" fmla="*/ 0 h 6358633"/>
              <a:gd name="connsiteX0" fmla="*/ 7267622 w 14967373"/>
              <a:gd name="connsiteY0" fmla="*/ 0 h 6358633"/>
              <a:gd name="connsiteX1" fmla="*/ 14967373 w 14967373"/>
              <a:gd name="connsiteY1" fmla="*/ 3968298 h 6358633"/>
              <a:gd name="connsiteX2" fmla="*/ 9911118 w 14967373"/>
              <a:gd name="connsiteY2" fmla="*/ 6358633 h 6358633"/>
              <a:gd name="connsiteX3" fmla="*/ 0 w 14967373"/>
              <a:gd name="connsiteY3" fmla="*/ 4657739 h 6358633"/>
              <a:gd name="connsiteX4" fmla="*/ 7267622 w 14967373"/>
              <a:gd name="connsiteY4" fmla="*/ 0 h 6358633"/>
              <a:gd name="connsiteX0" fmla="*/ 7267622 w 14967373"/>
              <a:gd name="connsiteY0" fmla="*/ 0 h 8347090"/>
              <a:gd name="connsiteX1" fmla="*/ 14967373 w 14967373"/>
              <a:gd name="connsiteY1" fmla="*/ 3968298 h 8347090"/>
              <a:gd name="connsiteX2" fmla="*/ 7875673 w 14967373"/>
              <a:gd name="connsiteY2" fmla="*/ 8347090 h 8347090"/>
              <a:gd name="connsiteX3" fmla="*/ 0 w 14967373"/>
              <a:gd name="connsiteY3" fmla="*/ 4657739 h 8347090"/>
              <a:gd name="connsiteX4" fmla="*/ 7267622 w 14967373"/>
              <a:gd name="connsiteY4" fmla="*/ 0 h 8347090"/>
              <a:gd name="connsiteX0" fmla="*/ 7267622 w 14924067"/>
              <a:gd name="connsiteY0" fmla="*/ 0 h 8347090"/>
              <a:gd name="connsiteX1" fmla="*/ 14924067 w 14924067"/>
              <a:gd name="connsiteY1" fmla="*/ 4316641 h 8347090"/>
              <a:gd name="connsiteX2" fmla="*/ 7875673 w 14924067"/>
              <a:gd name="connsiteY2" fmla="*/ 8347090 h 8347090"/>
              <a:gd name="connsiteX3" fmla="*/ 0 w 14924067"/>
              <a:gd name="connsiteY3" fmla="*/ 4657739 h 8347090"/>
              <a:gd name="connsiteX4" fmla="*/ 7267622 w 14924067"/>
              <a:gd name="connsiteY4" fmla="*/ 0 h 8347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24067" h="8347090">
                <a:moveTo>
                  <a:pt x="7267622" y="0"/>
                </a:moveTo>
                <a:lnTo>
                  <a:pt x="14924067" y="4316641"/>
                </a:lnTo>
                <a:lnTo>
                  <a:pt x="7875673" y="8347090"/>
                </a:lnTo>
                <a:lnTo>
                  <a:pt x="0" y="4657739"/>
                </a:lnTo>
                <a:lnTo>
                  <a:pt x="7267622" y="0"/>
                </a:lnTo>
                <a:close/>
              </a:path>
            </a:pathLst>
          </a:custGeom>
          <a:solidFill>
            <a:schemeClr val="tx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838200" y="174625"/>
            <a:ext cx="10515600" cy="1325563"/>
          </a:xfrm>
        </p:spPr>
        <p:txBody>
          <a:bodyPr>
            <a:scene3d>
              <a:camera prst="orthographicFront"/>
              <a:lightRig rig="soft" dir="t">
                <a:rot lat="0" lon="0" rev="15600000"/>
              </a:lightRig>
            </a:scene3d>
            <a:sp3d extrusionH="57150" prstMaterial="softEdge">
              <a:bevelT w="25400" h="38100"/>
            </a:sp3d>
          </a:bodyPr>
          <a:lstStyle/>
          <a:p>
            <a:pPr algn="ct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WHAT’S A PARSER ?</a:t>
            </a:r>
          </a:p>
        </p:txBody>
      </p:sp>
      <p:pic>
        <p:nvPicPr>
          <p:cNvPr id="23" name="Picture 2" descr="Web Scraping for Beginners: A Guide 2023 - Proxyway">
            <a:extLst>
              <a:ext uri="{FF2B5EF4-FFF2-40B4-BE49-F238E27FC236}">
                <a16:creationId xmlns:a16="http://schemas.microsoft.com/office/drawing/2014/main" id="{B7A58A52-1402-A38F-50D7-63F577F81D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7525" y="1834447"/>
            <a:ext cx="8616950" cy="4848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16938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476536DA-BF05-4CE3-5BBE-5014C041F4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318"/>
            <a:ext cx="12218185" cy="814545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a:extLst>
              <a:ext uri="{FF2B5EF4-FFF2-40B4-BE49-F238E27FC236}">
                <a16:creationId xmlns:a16="http://schemas.microsoft.com/office/drawing/2014/main" id="{8428847E-5B18-6B8E-A74B-5284BB88F6E6}"/>
              </a:ext>
            </a:extLst>
          </p:cNvPr>
          <p:cNvPicPr>
            <a:picLocks noChangeAspect="1"/>
          </p:cNvPicPr>
          <p:nvPr/>
        </p:nvPicPr>
        <p:blipFill>
          <a:blip r:embed="rId3"/>
          <a:stretch>
            <a:fillRect/>
          </a:stretch>
        </p:blipFill>
        <p:spPr>
          <a:xfrm rot="19909456">
            <a:off x="12671371" y="5552951"/>
            <a:ext cx="4230917" cy="4161920"/>
          </a:xfrm>
          <a:prstGeom prst="rect">
            <a:avLst/>
          </a:prstGeom>
        </p:spPr>
      </p:pic>
      <p:sp>
        <p:nvSpPr>
          <p:cNvPr id="19" name="Rectangle 18">
            <a:extLst>
              <a:ext uri="{FF2B5EF4-FFF2-40B4-BE49-F238E27FC236}">
                <a16:creationId xmlns:a16="http://schemas.microsoft.com/office/drawing/2014/main" id="{12C05760-6F14-6CCD-01CE-2E81C894C6BD}"/>
              </a:ext>
            </a:extLst>
          </p:cNvPr>
          <p:cNvSpPr/>
          <p:nvPr/>
        </p:nvSpPr>
        <p:spPr>
          <a:xfrm>
            <a:off x="6996713" y="6407786"/>
            <a:ext cx="15005233" cy="8347090"/>
          </a:xfrm>
          <a:custGeom>
            <a:avLst/>
            <a:gdLst>
              <a:gd name="connsiteX0" fmla="*/ 0 w 2356650"/>
              <a:gd name="connsiteY0" fmla="*/ 0 h 1217853"/>
              <a:gd name="connsiteX1" fmla="*/ 2356650 w 2356650"/>
              <a:gd name="connsiteY1" fmla="*/ 0 h 1217853"/>
              <a:gd name="connsiteX2" fmla="*/ 2356650 w 2356650"/>
              <a:gd name="connsiteY2" fmla="*/ 1217853 h 1217853"/>
              <a:gd name="connsiteX3" fmla="*/ 0 w 2356650"/>
              <a:gd name="connsiteY3" fmla="*/ 1217853 h 1217853"/>
              <a:gd name="connsiteX4" fmla="*/ 0 w 2356650"/>
              <a:gd name="connsiteY4" fmla="*/ 0 h 1217853"/>
              <a:gd name="connsiteX0" fmla="*/ 914400 w 3271050"/>
              <a:gd name="connsiteY0" fmla="*/ 0 h 1217853"/>
              <a:gd name="connsiteX1" fmla="*/ 3271050 w 3271050"/>
              <a:gd name="connsiteY1" fmla="*/ 0 h 1217853"/>
              <a:gd name="connsiteX2" fmla="*/ 3271050 w 3271050"/>
              <a:gd name="connsiteY2" fmla="*/ 1217853 h 1217853"/>
              <a:gd name="connsiteX3" fmla="*/ 0 w 3271050"/>
              <a:gd name="connsiteY3" fmla="*/ 1198803 h 1217853"/>
              <a:gd name="connsiteX4" fmla="*/ 914400 w 3271050"/>
              <a:gd name="connsiteY4" fmla="*/ 0 h 1217853"/>
              <a:gd name="connsiteX0" fmla="*/ 914400 w 3271050"/>
              <a:gd name="connsiteY0" fmla="*/ 0 h 1208328"/>
              <a:gd name="connsiteX1" fmla="*/ 3271050 w 3271050"/>
              <a:gd name="connsiteY1" fmla="*/ 0 h 1208328"/>
              <a:gd name="connsiteX2" fmla="*/ 2575725 w 3271050"/>
              <a:gd name="connsiteY2" fmla="*/ 1208328 h 1208328"/>
              <a:gd name="connsiteX3" fmla="*/ 0 w 3271050"/>
              <a:gd name="connsiteY3" fmla="*/ 1198803 h 1208328"/>
              <a:gd name="connsiteX4" fmla="*/ 914400 w 3271050"/>
              <a:gd name="connsiteY4" fmla="*/ 0 h 1208328"/>
              <a:gd name="connsiteX0" fmla="*/ 2352675 w 3271050"/>
              <a:gd name="connsiteY0" fmla="*/ 0 h 1598853"/>
              <a:gd name="connsiteX1" fmla="*/ 3271050 w 3271050"/>
              <a:gd name="connsiteY1" fmla="*/ 390525 h 1598853"/>
              <a:gd name="connsiteX2" fmla="*/ 2575725 w 3271050"/>
              <a:gd name="connsiteY2" fmla="*/ 1598853 h 1598853"/>
              <a:gd name="connsiteX3" fmla="*/ 0 w 3271050"/>
              <a:gd name="connsiteY3" fmla="*/ 1589328 h 1598853"/>
              <a:gd name="connsiteX4" fmla="*/ 2352675 w 3271050"/>
              <a:gd name="connsiteY4" fmla="*/ 0 h 1598853"/>
              <a:gd name="connsiteX0" fmla="*/ 2352675 w 5014125"/>
              <a:gd name="connsiteY0" fmla="*/ 0 h 4094403"/>
              <a:gd name="connsiteX1" fmla="*/ 3271050 w 5014125"/>
              <a:gd name="connsiteY1" fmla="*/ 390525 h 4094403"/>
              <a:gd name="connsiteX2" fmla="*/ 5014125 w 5014125"/>
              <a:gd name="connsiteY2" fmla="*/ 4094403 h 4094403"/>
              <a:gd name="connsiteX3" fmla="*/ 0 w 5014125"/>
              <a:gd name="connsiteY3" fmla="*/ 1589328 h 4094403"/>
              <a:gd name="connsiteX4" fmla="*/ 2352675 w 5014125"/>
              <a:gd name="connsiteY4" fmla="*/ 0 h 4094403"/>
              <a:gd name="connsiteX0" fmla="*/ 2352675 w 6966750"/>
              <a:gd name="connsiteY0" fmla="*/ 0 h 4094403"/>
              <a:gd name="connsiteX1" fmla="*/ 6966750 w 6966750"/>
              <a:gd name="connsiteY1" fmla="*/ 1905000 h 4094403"/>
              <a:gd name="connsiteX2" fmla="*/ 5014125 w 6966750"/>
              <a:gd name="connsiteY2" fmla="*/ 4094403 h 4094403"/>
              <a:gd name="connsiteX3" fmla="*/ 0 w 6966750"/>
              <a:gd name="connsiteY3" fmla="*/ 1589328 h 4094403"/>
              <a:gd name="connsiteX4" fmla="*/ 2352675 w 6966750"/>
              <a:gd name="connsiteY4" fmla="*/ 0 h 4094403"/>
              <a:gd name="connsiteX0" fmla="*/ 3248025 w 6966750"/>
              <a:gd name="connsiteY0" fmla="*/ 0 h 4770678"/>
              <a:gd name="connsiteX1" fmla="*/ 6966750 w 6966750"/>
              <a:gd name="connsiteY1" fmla="*/ 2581275 h 4770678"/>
              <a:gd name="connsiteX2" fmla="*/ 5014125 w 6966750"/>
              <a:gd name="connsiteY2" fmla="*/ 4770678 h 4770678"/>
              <a:gd name="connsiteX3" fmla="*/ 0 w 6966750"/>
              <a:gd name="connsiteY3" fmla="*/ 2265603 h 4770678"/>
              <a:gd name="connsiteX4" fmla="*/ 3248025 w 6966750"/>
              <a:gd name="connsiteY4" fmla="*/ 0 h 4770678"/>
              <a:gd name="connsiteX0" fmla="*/ 3248025 w 8738400"/>
              <a:gd name="connsiteY0" fmla="*/ 0 h 4770678"/>
              <a:gd name="connsiteX1" fmla="*/ 8738400 w 8738400"/>
              <a:gd name="connsiteY1" fmla="*/ 2333625 h 4770678"/>
              <a:gd name="connsiteX2" fmla="*/ 5014125 w 8738400"/>
              <a:gd name="connsiteY2" fmla="*/ 4770678 h 4770678"/>
              <a:gd name="connsiteX3" fmla="*/ 0 w 8738400"/>
              <a:gd name="connsiteY3" fmla="*/ 2265603 h 4770678"/>
              <a:gd name="connsiteX4" fmla="*/ 3248025 w 8738400"/>
              <a:gd name="connsiteY4" fmla="*/ 0 h 4770678"/>
              <a:gd name="connsiteX0" fmla="*/ 3362325 w 8852700"/>
              <a:gd name="connsiteY0" fmla="*/ 0 h 4770678"/>
              <a:gd name="connsiteX1" fmla="*/ 8852700 w 8852700"/>
              <a:gd name="connsiteY1" fmla="*/ 2333625 h 4770678"/>
              <a:gd name="connsiteX2" fmla="*/ 5128425 w 8852700"/>
              <a:gd name="connsiteY2" fmla="*/ 4770678 h 4770678"/>
              <a:gd name="connsiteX3" fmla="*/ 0 w 8852700"/>
              <a:gd name="connsiteY3" fmla="*/ 2132253 h 4770678"/>
              <a:gd name="connsiteX4" fmla="*/ 3362325 w 8852700"/>
              <a:gd name="connsiteY4" fmla="*/ 0 h 4770678"/>
              <a:gd name="connsiteX0" fmla="*/ 3362325 w 8852700"/>
              <a:gd name="connsiteY0" fmla="*/ 0 h 4827828"/>
              <a:gd name="connsiteX1" fmla="*/ 8852700 w 8852700"/>
              <a:gd name="connsiteY1" fmla="*/ 2333625 h 4827828"/>
              <a:gd name="connsiteX2" fmla="*/ 4899825 w 8852700"/>
              <a:gd name="connsiteY2" fmla="*/ 4827828 h 4827828"/>
              <a:gd name="connsiteX3" fmla="*/ 0 w 8852700"/>
              <a:gd name="connsiteY3" fmla="*/ 2132253 h 4827828"/>
              <a:gd name="connsiteX4" fmla="*/ 3362325 w 8852700"/>
              <a:gd name="connsiteY4" fmla="*/ 0 h 4827828"/>
              <a:gd name="connsiteX0" fmla="*/ 3362325 w 8481225"/>
              <a:gd name="connsiteY0" fmla="*/ 0 h 4827828"/>
              <a:gd name="connsiteX1" fmla="*/ 8481225 w 8481225"/>
              <a:gd name="connsiteY1" fmla="*/ 3000375 h 4827828"/>
              <a:gd name="connsiteX2" fmla="*/ 4899825 w 8481225"/>
              <a:gd name="connsiteY2" fmla="*/ 4827828 h 4827828"/>
              <a:gd name="connsiteX3" fmla="*/ 0 w 8481225"/>
              <a:gd name="connsiteY3" fmla="*/ 2132253 h 4827828"/>
              <a:gd name="connsiteX4" fmla="*/ 3362325 w 8481225"/>
              <a:gd name="connsiteY4" fmla="*/ 0 h 4827828"/>
              <a:gd name="connsiteX0" fmla="*/ 3362325 w 8481225"/>
              <a:gd name="connsiteY0" fmla="*/ 0 h 5008803"/>
              <a:gd name="connsiteX1" fmla="*/ 8481225 w 8481225"/>
              <a:gd name="connsiteY1" fmla="*/ 3000375 h 5008803"/>
              <a:gd name="connsiteX2" fmla="*/ 4556925 w 8481225"/>
              <a:gd name="connsiteY2" fmla="*/ 5008803 h 5008803"/>
              <a:gd name="connsiteX3" fmla="*/ 0 w 8481225"/>
              <a:gd name="connsiteY3" fmla="*/ 2132253 h 5008803"/>
              <a:gd name="connsiteX4" fmla="*/ 3362325 w 8481225"/>
              <a:gd name="connsiteY4" fmla="*/ 0 h 5008803"/>
              <a:gd name="connsiteX0" fmla="*/ 3362325 w 8833650"/>
              <a:gd name="connsiteY0" fmla="*/ 0 h 5008803"/>
              <a:gd name="connsiteX1" fmla="*/ 8833650 w 8833650"/>
              <a:gd name="connsiteY1" fmla="*/ 2981325 h 5008803"/>
              <a:gd name="connsiteX2" fmla="*/ 4556925 w 8833650"/>
              <a:gd name="connsiteY2" fmla="*/ 5008803 h 5008803"/>
              <a:gd name="connsiteX3" fmla="*/ 0 w 8833650"/>
              <a:gd name="connsiteY3" fmla="*/ 2132253 h 5008803"/>
              <a:gd name="connsiteX4" fmla="*/ 3362325 w 8833650"/>
              <a:gd name="connsiteY4" fmla="*/ 0 h 5008803"/>
              <a:gd name="connsiteX0" fmla="*/ 5757182 w 11228507"/>
              <a:gd name="connsiteY0" fmla="*/ 0 h 5008803"/>
              <a:gd name="connsiteX1" fmla="*/ 11228507 w 11228507"/>
              <a:gd name="connsiteY1" fmla="*/ 2981325 h 5008803"/>
              <a:gd name="connsiteX2" fmla="*/ 6951782 w 11228507"/>
              <a:gd name="connsiteY2" fmla="*/ 5008803 h 5008803"/>
              <a:gd name="connsiteX3" fmla="*/ 0 w 11228507"/>
              <a:gd name="connsiteY3" fmla="*/ 3975567 h 5008803"/>
              <a:gd name="connsiteX4" fmla="*/ 5757182 w 11228507"/>
              <a:gd name="connsiteY4" fmla="*/ 0 h 5008803"/>
              <a:gd name="connsiteX0" fmla="*/ 10111468 w 11228507"/>
              <a:gd name="connsiteY0" fmla="*/ 0 h 7926175"/>
              <a:gd name="connsiteX1" fmla="*/ 11228507 w 11228507"/>
              <a:gd name="connsiteY1" fmla="*/ 5898697 h 7926175"/>
              <a:gd name="connsiteX2" fmla="*/ 6951782 w 11228507"/>
              <a:gd name="connsiteY2" fmla="*/ 7926175 h 7926175"/>
              <a:gd name="connsiteX3" fmla="*/ 0 w 11228507"/>
              <a:gd name="connsiteY3" fmla="*/ 6892939 h 7926175"/>
              <a:gd name="connsiteX4" fmla="*/ 10111468 w 11228507"/>
              <a:gd name="connsiteY4" fmla="*/ 0 h 7926175"/>
              <a:gd name="connsiteX0" fmla="*/ 6127195 w 11228507"/>
              <a:gd name="connsiteY0" fmla="*/ 0 h 5226518"/>
              <a:gd name="connsiteX1" fmla="*/ 11228507 w 11228507"/>
              <a:gd name="connsiteY1" fmla="*/ 3199040 h 5226518"/>
              <a:gd name="connsiteX2" fmla="*/ 6951782 w 11228507"/>
              <a:gd name="connsiteY2" fmla="*/ 5226518 h 5226518"/>
              <a:gd name="connsiteX3" fmla="*/ 0 w 11228507"/>
              <a:gd name="connsiteY3" fmla="*/ 4193282 h 5226518"/>
              <a:gd name="connsiteX4" fmla="*/ 6127195 w 11228507"/>
              <a:gd name="connsiteY4" fmla="*/ 0 h 5226518"/>
              <a:gd name="connsiteX0" fmla="*/ 6127195 w 13162900"/>
              <a:gd name="connsiteY0" fmla="*/ 0 h 5226518"/>
              <a:gd name="connsiteX1" fmla="*/ 13162900 w 13162900"/>
              <a:gd name="connsiteY1" fmla="*/ 3155497 h 5226518"/>
              <a:gd name="connsiteX2" fmla="*/ 6951782 w 13162900"/>
              <a:gd name="connsiteY2" fmla="*/ 5226518 h 5226518"/>
              <a:gd name="connsiteX3" fmla="*/ 0 w 13162900"/>
              <a:gd name="connsiteY3" fmla="*/ 4193282 h 5226518"/>
              <a:gd name="connsiteX4" fmla="*/ 6127195 w 13162900"/>
              <a:gd name="connsiteY4" fmla="*/ 0 h 5226518"/>
              <a:gd name="connsiteX0" fmla="*/ 6127195 w 13119593"/>
              <a:gd name="connsiteY0" fmla="*/ 0 h 5226518"/>
              <a:gd name="connsiteX1" fmla="*/ 13119593 w 13119593"/>
              <a:gd name="connsiteY1" fmla="*/ 3431268 h 5226518"/>
              <a:gd name="connsiteX2" fmla="*/ 6951782 w 13119593"/>
              <a:gd name="connsiteY2" fmla="*/ 5226518 h 5226518"/>
              <a:gd name="connsiteX3" fmla="*/ 0 w 13119593"/>
              <a:gd name="connsiteY3" fmla="*/ 4193282 h 5226518"/>
              <a:gd name="connsiteX4" fmla="*/ 6127195 w 13119593"/>
              <a:gd name="connsiteY4" fmla="*/ 0 h 5226518"/>
              <a:gd name="connsiteX0" fmla="*/ 6127195 w 13061850"/>
              <a:gd name="connsiteY0" fmla="*/ 0 h 5226518"/>
              <a:gd name="connsiteX1" fmla="*/ 13061850 w 13061850"/>
              <a:gd name="connsiteY1" fmla="*/ 3547383 h 5226518"/>
              <a:gd name="connsiteX2" fmla="*/ 6951782 w 13061850"/>
              <a:gd name="connsiteY2" fmla="*/ 5226518 h 5226518"/>
              <a:gd name="connsiteX3" fmla="*/ 0 w 13061850"/>
              <a:gd name="connsiteY3" fmla="*/ 4193282 h 5226518"/>
              <a:gd name="connsiteX4" fmla="*/ 6127195 w 13061850"/>
              <a:gd name="connsiteY4" fmla="*/ 0 h 5226518"/>
              <a:gd name="connsiteX0" fmla="*/ 6127195 w 13061850"/>
              <a:gd name="connsiteY0" fmla="*/ 0 h 6315090"/>
              <a:gd name="connsiteX1" fmla="*/ 13061850 w 13061850"/>
              <a:gd name="connsiteY1" fmla="*/ 3547383 h 6315090"/>
              <a:gd name="connsiteX2" fmla="*/ 8684076 w 13061850"/>
              <a:gd name="connsiteY2" fmla="*/ 6315090 h 6315090"/>
              <a:gd name="connsiteX3" fmla="*/ 0 w 13061850"/>
              <a:gd name="connsiteY3" fmla="*/ 4193282 h 6315090"/>
              <a:gd name="connsiteX4" fmla="*/ 6127195 w 13061850"/>
              <a:gd name="connsiteY4" fmla="*/ 0 h 6315090"/>
              <a:gd name="connsiteX0" fmla="*/ 6127195 w 13061850"/>
              <a:gd name="connsiteY0" fmla="*/ 0 h 6358633"/>
              <a:gd name="connsiteX1" fmla="*/ 13061850 w 13061850"/>
              <a:gd name="connsiteY1" fmla="*/ 3547383 h 6358633"/>
              <a:gd name="connsiteX2" fmla="*/ 8770691 w 13061850"/>
              <a:gd name="connsiteY2" fmla="*/ 6358633 h 6358633"/>
              <a:gd name="connsiteX3" fmla="*/ 0 w 13061850"/>
              <a:gd name="connsiteY3" fmla="*/ 4193282 h 6358633"/>
              <a:gd name="connsiteX4" fmla="*/ 6127195 w 13061850"/>
              <a:gd name="connsiteY4" fmla="*/ 0 h 6358633"/>
              <a:gd name="connsiteX0" fmla="*/ 7267622 w 14202277"/>
              <a:gd name="connsiteY0" fmla="*/ 0 h 6358633"/>
              <a:gd name="connsiteX1" fmla="*/ 14202277 w 14202277"/>
              <a:gd name="connsiteY1" fmla="*/ 3547383 h 6358633"/>
              <a:gd name="connsiteX2" fmla="*/ 9911118 w 14202277"/>
              <a:gd name="connsiteY2" fmla="*/ 6358633 h 6358633"/>
              <a:gd name="connsiteX3" fmla="*/ 0 w 14202277"/>
              <a:gd name="connsiteY3" fmla="*/ 4657739 h 6358633"/>
              <a:gd name="connsiteX4" fmla="*/ 7267622 w 14202277"/>
              <a:gd name="connsiteY4" fmla="*/ 0 h 6358633"/>
              <a:gd name="connsiteX0" fmla="*/ 7267622 w 14967373"/>
              <a:gd name="connsiteY0" fmla="*/ 0 h 6358633"/>
              <a:gd name="connsiteX1" fmla="*/ 14967373 w 14967373"/>
              <a:gd name="connsiteY1" fmla="*/ 3968298 h 6358633"/>
              <a:gd name="connsiteX2" fmla="*/ 9911118 w 14967373"/>
              <a:gd name="connsiteY2" fmla="*/ 6358633 h 6358633"/>
              <a:gd name="connsiteX3" fmla="*/ 0 w 14967373"/>
              <a:gd name="connsiteY3" fmla="*/ 4657739 h 6358633"/>
              <a:gd name="connsiteX4" fmla="*/ 7267622 w 14967373"/>
              <a:gd name="connsiteY4" fmla="*/ 0 h 6358633"/>
              <a:gd name="connsiteX0" fmla="*/ 7267622 w 14967373"/>
              <a:gd name="connsiteY0" fmla="*/ 0 h 8347090"/>
              <a:gd name="connsiteX1" fmla="*/ 14967373 w 14967373"/>
              <a:gd name="connsiteY1" fmla="*/ 3968298 h 8347090"/>
              <a:gd name="connsiteX2" fmla="*/ 7875673 w 14967373"/>
              <a:gd name="connsiteY2" fmla="*/ 8347090 h 8347090"/>
              <a:gd name="connsiteX3" fmla="*/ 0 w 14967373"/>
              <a:gd name="connsiteY3" fmla="*/ 4657739 h 8347090"/>
              <a:gd name="connsiteX4" fmla="*/ 7267622 w 14967373"/>
              <a:gd name="connsiteY4" fmla="*/ 0 h 8347090"/>
              <a:gd name="connsiteX0" fmla="*/ 7267622 w 14924067"/>
              <a:gd name="connsiteY0" fmla="*/ 0 h 8347090"/>
              <a:gd name="connsiteX1" fmla="*/ 14924067 w 14924067"/>
              <a:gd name="connsiteY1" fmla="*/ 4316641 h 8347090"/>
              <a:gd name="connsiteX2" fmla="*/ 7875673 w 14924067"/>
              <a:gd name="connsiteY2" fmla="*/ 8347090 h 8347090"/>
              <a:gd name="connsiteX3" fmla="*/ 0 w 14924067"/>
              <a:gd name="connsiteY3" fmla="*/ 4657739 h 8347090"/>
              <a:gd name="connsiteX4" fmla="*/ 7267622 w 14924067"/>
              <a:gd name="connsiteY4" fmla="*/ 0 h 8347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24067" h="8347090">
                <a:moveTo>
                  <a:pt x="7267622" y="0"/>
                </a:moveTo>
                <a:lnTo>
                  <a:pt x="14924067" y="4316641"/>
                </a:lnTo>
                <a:lnTo>
                  <a:pt x="7875673" y="8347090"/>
                </a:lnTo>
                <a:lnTo>
                  <a:pt x="0" y="4657739"/>
                </a:lnTo>
                <a:lnTo>
                  <a:pt x="7267622" y="0"/>
                </a:lnTo>
                <a:close/>
              </a:path>
            </a:pathLst>
          </a:custGeom>
          <a:solidFill>
            <a:schemeClr val="tx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72427" y="174625"/>
            <a:ext cx="12041109" cy="1325563"/>
          </a:xfrm>
        </p:spPr>
        <p:txBody>
          <a:bodyPr>
            <a:normAutofit/>
            <a:scene3d>
              <a:camera prst="orthographicFront"/>
              <a:lightRig rig="soft" dir="t">
                <a:rot lat="0" lon="0" rev="15600000"/>
              </a:lightRig>
            </a:scene3d>
            <a:sp3d extrusionH="57150" prstMaterial="softEdge">
              <a:bevelT w="25400" h="38100"/>
            </a:sp3d>
          </a:bodyPr>
          <a:lstStyle/>
          <a:p>
            <a:pPr algn="ctr"/>
            <a:r>
              <a:rPr lang="en-US"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WHAT’S PROMPT SCRAPING ?</a:t>
            </a:r>
          </a:p>
        </p:txBody>
      </p:sp>
      <p:pic>
        <p:nvPicPr>
          <p:cNvPr id="23" name="Picture 2" descr="Web Scraping for Beginners: A Guide 2023 - Proxyway">
            <a:extLst>
              <a:ext uri="{FF2B5EF4-FFF2-40B4-BE49-F238E27FC236}">
                <a16:creationId xmlns:a16="http://schemas.microsoft.com/office/drawing/2014/main" id="{B7A58A52-1402-A38F-50D7-63F577F81D8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04595" y="6996997"/>
            <a:ext cx="8616950" cy="4848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60809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8428847E-5B18-6B8E-A74B-5284BB88F6E6}"/>
              </a:ext>
            </a:extLst>
          </p:cNvPr>
          <p:cNvPicPr>
            <a:picLocks noChangeAspect="1"/>
          </p:cNvPicPr>
          <p:nvPr/>
        </p:nvPicPr>
        <p:blipFill>
          <a:blip r:embed="rId2"/>
          <a:stretch>
            <a:fillRect/>
          </a:stretch>
        </p:blipFill>
        <p:spPr>
          <a:xfrm rot="19909456">
            <a:off x="-2394207" y="4201653"/>
            <a:ext cx="5400768" cy="5312693"/>
          </a:xfrm>
          <a:prstGeom prst="rect">
            <a:avLst/>
          </a:prstGeom>
        </p:spPr>
      </p:pic>
      <p:pic>
        <p:nvPicPr>
          <p:cNvPr id="5" name="Picture 4">
            <a:extLst>
              <a:ext uri="{FF2B5EF4-FFF2-40B4-BE49-F238E27FC236}">
                <a16:creationId xmlns:a16="http://schemas.microsoft.com/office/drawing/2014/main" id="{AFECF67D-C0E8-1EAE-CC56-C630AC30EE7B}"/>
              </a:ext>
            </a:extLst>
          </p:cNvPr>
          <p:cNvPicPr>
            <a:picLocks noChangeAspect="1"/>
          </p:cNvPicPr>
          <p:nvPr/>
        </p:nvPicPr>
        <p:blipFill>
          <a:blip r:embed="rId3"/>
          <a:stretch>
            <a:fillRect/>
          </a:stretch>
        </p:blipFill>
        <p:spPr>
          <a:xfrm>
            <a:off x="506993" y="1500188"/>
            <a:ext cx="6573194" cy="31083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838200" y="174625"/>
            <a:ext cx="10515600" cy="1325563"/>
          </a:xfrm>
        </p:spPr>
        <p:txBody>
          <a:bodyPr>
            <a:scene3d>
              <a:camera prst="orthographicFront"/>
              <a:lightRig rig="soft" dir="t">
                <a:rot lat="0" lon="0" rev="15600000"/>
              </a:lightRig>
            </a:scene3d>
            <a:sp3d extrusionH="57150" prstMaterial="softEdge">
              <a:bevelT w="25400" h="38100"/>
            </a:sp3d>
          </a:bodyPr>
          <a:lstStyle/>
          <a:p>
            <a:pPr algn="ct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Web Application view :</a:t>
            </a:r>
          </a:p>
        </p:txBody>
      </p:sp>
      <p:pic>
        <p:nvPicPr>
          <p:cNvPr id="6" name="Picture 5">
            <a:extLst>
              <a:ext uri="{FF2B5EF4-FFF2-40B4-BE49-F238E27FC236}">
                <a16:creationId xmlns:a16="http://schemas.microsoft.com/office/drawing/2014/main" id="{F63A9211-F0D1-BAFD-0657-1F2EF68EBA91}"/>
              </a:ext>
            </a:extLst>
          </p:cNvPr>
          <p:cNvPicPr>
            <a:picLocks noChangeAspect="1"/>
          </p:cNvPicPr>
          <p:nvPr/>
        </p:nvPicPr>
        <p:blipFill>
          <a:blip r:embed="rId4"/>
          <a:stretch>
            <a:fillRect/>
          </a:stretch>
        </p:blipFill>
        <p:spPr>
          <a:xfrm>
            <a:off x="4359970" y="3145270"/>
            <a:ext cx="7164843" cy="3329875"/>
          </a:xfrm>
          <a:prstGeom prst="roundRect">
            <a:avLst>
              <a:gd name="adj" fmla="val 12129"/>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84697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a:xfrm>
            <a:off x="838200" y="174625"/>
            <a:ext cx="10515600" cy="1325563"/>
          </a:xfrm>
        </p:spPr>
        <p:txBody>
          <a:bodyPr>
            <a:scene3d>
              <a:camera prst="orthographicFront"/>
              <a:lightRig rig="soft" dir="t">
                <a:rot lat="0" lon="0" rev="15600000"/>
              </a:lightRig>
            </a:scene3d>
            <a:sp3d extrusionH="57150" prstMaterial="softEdge">
              <a:bevelT w="25400" h="38100"/>
            </a:sp3d>
          </a:bodyPr>
          <a:lstStyle/>
          <a:p>
            <a:pPr algn="ctr"/>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Web Application view :</a:t>
            </a:r>
          </a:p>
        </p:txBody>
      </p:sp>
      <p:pic>
        <p:nvPicPr>
          <p:cNvPr id="4" name="Picture 3">
            <a:extLst>
              <a:ext uri="{FF2B5EF4-FFF2-40B4-BE49-F238E27FC236}">
                <a16:creationId xmlns:a16="http://schemas.microsoft.com/office/drawing/2014/main" id="{D45204E2-937D-ACBF-1C6D-1CB03E250803}"/>
              </a:ext>
            </a:extLst>
          </p:cNvPr>
          <p:cNvPicPr>
            <a:picLocks noChangeAspect="1"/>
          </p:cNvPicPr>
          <p:nvPr/>
        </p:nvPicPr>
        <p:blipFill>
          <a:blip r:embed="rId2"/>
          <a:stretch>
            <a:fillRect/>
          </a:stretch>
        </p:blipFill>
        <p:spPr>
          <a:xfrm>
            <a:off x="398792" y="1500188"/>
            <a:ext cx="6481843" cy="308998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1" name="Picture 20">
            <a:extLst>
              <a:ext uri="{FF2B5EF4-FFF2-40B4-BE49-F238E27FC236}">
                <a16:creationId xmlns:a16="http://schemas.microsoft.com/office/drawing/2014/main" id="{8428847E-5B18-6B8E-A74B-5284BB88F6E6}"/>
              </a:ext>
            </a:extLst>
          </p:cNvPr>
          <p:cNvPicPr>
            <a:picLocks noChangeAspect="1"/>
          </p:cNvPicPr>
          <p:nvPr/>
        </p:nvPicPr>
        <p:blipFill>
          <a:blip r:embed="rId3"/>
          <a:stretch>
            <a:fillRect/>
          </a:stretch>
        </p:blipFill>
        <p:spPr>
          <a:xfrm rot="19909456">
            <a:off x="-2975797" y="-1906335"/>
            <a:ext cx="4230917" cy="4161920"/>
          </a:xfrm>
          <a:prstGeom prst="rect">
            <a:avLst/>
          </a:prstGeom>
        </p:spPr>
      </p:pic>
      <p:pic>
        <p:nvPicPr>
          <p:cNvPr id="8" name="Picture 7">
            <a:extLst>
              <a:ext uri="{FF2B5EF4-FFF2-40B4-BE49-F238E27FC236}">
                <a16:creationId xmlns:a16="http://schemas.microsoft.com/office/drawing/2014/main" id="{3FBADBB6-DF48-C345-CB10-839E75468EDC}"/>
              </a:ext>
            </a:extLst>
          </p:cNvPr>
          <p:cNvPicPr>
            <a:picLocks noChangeAspect="1"/>
          </p:cNvPicPr>
          <p:nvPr/>
        </p:nvPicPr>
        <p:blipFill>
          <a:blip r:embed="rId4"/>
          <a:stretch>
            <a:fillRect/>
          </a:stretch>
        </p:blipFill>
        <p:spPr>
          <a:xfrm>
            <a:off x="4115199" y="2938421"/>
            <a:ext cx="7355142" cy="35083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0136941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32000">
              <a:schemeClr val="bg1">
                <a:lumMod val="1000"/>
              </a:schemeClr>
            </a:gs>
            <a:gs pos="100000">
              <a:schemeClr val="bg1">
                <a:lumMod val="85000"/>
                <a:lumOff val="15000"/>
              </a:schemeClr>
            </a:gs>
          </a:gsLst>
          <a:lin ang="5400000" scaled="1"/>
          <a:tileRect/>
        </a:gradFill>
        <a:effectLst/>
      </p:bgPr>
    </p:bg>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BD9036FC-CD60-5C86-50C6-C71CC88B6E7A}"/>
              </a:ext>
            </a:extLst>
          </p:cNvPr>
          <p:cNvPicPr>
            <a:picLocks noChangeAspect="1" noChangeArrowheads="1"/>
          </p:cNvPicPr>
          <p:nvPr/>
        </p:nvPicPr>
        <p:blipFill>
          <a:blip r:embed="rId2">
            <a:lum bright="70000" contrast="-70000"/>
            <a:alphaModFix amt="50000"/>
            <a:extLst>
              <a:ext uri="{28A0092B-C50C-407E-A947-70E740481C1C}">
                <a14:useLocalDpi xmlns:a14="http://schemas.microsoft.com/office/drawing/2010/main" val="0"/>
              </a:ext>
            </a:extLst>
          </a:blip>
          <a:srcRect/>
          <a:stretch>
            <a:fillRect/>
          </a:stretch>
        </p:blipFill>
        <p:spPr bwMode="auto">
          <a:xfrm rot="7983076">
            <a:off x="6861596" y="-6581935"/>
            <a:ext cx="9344025" cy="9192937"/>
          </a:xfrm>
          <a:prstGeom prst="rect">
            <a:avLst/>
          </a:prstGeom>
          <a:noFill/>
          <a:ln>
            <a:noFill/>
          </a:ln>
          <a:effectLst/>
        </p:spPr>
      </p:pic>
      <p:sp>
        <p:nvSpPr>
          <p:cNvPr id="2" name="Title 1">
            <a:extLst>
              <a:ext uri="{FF2B5EF4-FFF2-40B4-BE49-F238E27FC236}">
                <a16:creationId xmlns:a16="http://schemas.microsoft.com/office/drawing/2014/main" id="{99C3770D-E2FE-AB4F-1155-64D731D2F8DD}"/>
              </a:ext>
            </a:extLst>
          </p:cNvPr>
          <p:cNvSpPr>
            <a:spLocks noGrp="1"/>
          </p:cNvSpPr>
          <p:nvPr>
            <p:ph type="title"/>
          </p:nvPr>
        </p:nvSpPr>
        <p:spPr/>
        <p:txBody>
          <a:bodyPr>
            <a:normAutofit fontScale="90000"/>
            <a:scene3d>
              <a:camera prst="orthographicFront"/>
              <a:lightRig rig="soft" dir="t">
                <a:rot lat="0" lon="0" rev="15600000"/>
              </a:lightRig>
            </a:scene3d>
            <a:sp3d extrusionH="57150" prstMaterial="softEdge">
              <a:bevelT w="25400" h="38100"/>
            </a:sp3d>
          </a:bodyPr>
          <a:lstStyle/>
          <a:p>
            <a:r>
              <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wis721 BlkEx BT" panose="020B0907040502030204" pitchFamily="34" charset="0"/>
                <a:cs typeface="MV Boli" panose="02000500030200090000" pitchFamily="2" charset="0"/>
              </a:rPr>
              <a:t>REAL-WORLD APPLICATIONS OF WEB SCRAPING</a:t>
            </a:r>
          </a:p>
        </p:txBody>
      </p:sp>
      <p:sp>
        <p:nvSpPr>
          <p:cNvPr id="3" name="Subtitle 2">
            <a:extLst>
              <a:ext uri="{FF2B5EF4-FFF2-40B4-BE49-F238E27FC236}">
                <a16:creationId xmlns:a16="http://schemas.microsoft.com/office/drawing/2014/main" id="{F75DDA67-41E3-0D16-D35C-E1F2793DB66B}"/>
              </a:ext>
            </a:extLst>
          </p:cNvPr>
          <p:cNvSpPr>
            <a:spLocks noGrp="1"/>
          </p:cNvSpPr>
          <p:nvPr>
            <p:ph idx="1"/>
          </p:nvPr>
        </p:nvSpPr>
        <p:spPr>
          <a:xfrm>
            <a:off x="838200" y="1949450"/>
            <a:ext cx="10515600" cy="4351338"/>
          </a:xfrm>
        </p:spPr>
        <p:txBody>
          <a:bodyPr>
            <a:normAutofit/>
          </a:bodyPr>
          <a:lstStyle/>
          <a:p>
            <a:pPr algn="just"/>
            <a:r>
              <a:rPr lang="en-US" sz="24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Market Research</a:t>
            </a:r>
          </a:p>
          <a:p>
            <a:pPr algn="just"/>
            <a:r>
              <a:rPr lang="en-US" sz="24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News Monitoring</a:t>
            </a:r>
          </a:p>
          <a:p>
            <a:pPr algn="just"/>
            <a:r>
              <a:rPr lang="en-US" sz="24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Academic Research</a:t>
            </a:r>
          </a:p>
          <a:p>
            <a:pPr algn="just"/>
            <a:r>
              <a:rPr lang="en-US" sz="24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rPr>
              <a:t>Data Science and Machine Learning</a:t>
            </a:r>
            <a:endParaRPr lang="en-US" sz="20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endParaRPr>
          </a:p>
          <a:p>
            <a:pPr algn="just"/>
            <a:endParaRPr lang="en-US" sz="2000" b="1" dirty="0">
              <a:ln w="9525">
                <a:solidFill>
                  <a:schemeClr val="bg1"/>
                </a:solidFill>
                <a:prstDash val="solid"/>
              </a:ln>
              <a:effectLst>
                <a:outerShdw blurRad="12700" dist="38100" dir="2700000" algn="tl" rotWithShape="0">
                  <a:schemeClr val="bg1">
                    <a:lumMod val="50000"/>
                  </a:schemeClr>
                </a:outerShdw>
              </a:effectLst>
              <a:latin typeface="Futura Md BT" panose="020B0602020204090303" pitchFamily="34" charset="0"/>
            </a:endParaRPr>
          </a:p>
        </p:txBody>
      </p:sp>
    </p:spTree>
    <p:extLst>
      <p:ext uri="{BB962C8B-B14F-4D97-AF65-F5344CB8AC3E}">
        <p14:creationId xmlns:p14="http://schemas.microsoft.com/office/powerpoint/2010/main" val="656487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2013 - 2022 Theme</Template>
  <TotalTime>317</TotalTime>
  <Words>646</Words>
  <Application>Microsoft Office PowerPoint</Application>
  <PresentationFormat>Widescreen</PresentationFormat>
  <Paragraphs>39</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Futura Md BT</vt:lpstr>
      <vt:lpstr>Swis721 BlkEx BT</vt:lpstr>
      <vt:lpstr>Office Theme</vt:lpstr>
      <vt:lpstr>WEB SCRAPING</vt:lpstr>
      <vt:lpstr>WHAT IS WEB SCRAPING ?</vt:lpstr>
      <vt:lpstr>Problem Statement &amp; Objectives</vt:lpstr>
      <vt:lpstr>HOW DOES IT WORK ?</vt:lpstr>
      <vt:lpstr>WHAT’S A PARSER ?</vt:lpstr>
      <vt:lpstr>WHAT’S PROMPT SCRAPING ?</vt:lpstr>
      <vt:lpstr>Web Application view :</vt:lpstr>
      <vt:lpstr>Web Application view :</vt:lpstr>
      <vt:lpstr>REAL-WORLD APPLICATIONS OF WEB SCRAPING</vt:lpstr>
      <vt:lpstr>NEED OF WEB SCRAPING</vt:lpstr>
      <vt:lpstr>SCOPE</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Scraping</dc:title>
  <dc:creator>Ayush Amare</dc:creator>
  <cp:lastModifiedBy>Ayush Amare</cp:lastModifiedBy>
  <cp:revision>10</cp:revision>
  <dcterms:created xsi:type="dcterms:W3CDTF">2024-03-25T14:26:20Z</dcterms:created>
  <dcterms:modified xsi:type="dcterms:W3CDTF">2024-07-07T07:00:44Z</dcterms:modified>
</cp:coreProperties>
</file>

<file path=docProps/thumbnail.jpeg>
</file>